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2" r:id="rId3"/>
    <p:sldId id="257" r:id="rId4"/>
    <p:sldId id="258" r:id="rId5"/>
    <p:sldId id="259" r:id="rId6"/>
    <p:sldId id="269" r:id="rId7"/>
    <p:sldId id="260" r:id="rId8"/>
    <p:sldId id="261" r:id="rId9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5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基本信息：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838835" y="1691005"/>
            <a:ext cx="10641965" cy="127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buNone/>
            </a:pP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77265" y="1589405"/>
            <a:ext cx="99479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请提供一张当年生产设备的机身铭牌照片，须包含品牌、型号、注册证号、生产日期及设计使用年限等信息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目前主要用户清单：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产品主要特点（性能指标或功能）：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服务说明：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4" name="内容占位符 3"/>
          <p:cNvGraphicFramePr/>
          <p:nvPr>
            <p:ph idx="1"/>
            <p:custDataLst>
              <p:tags r:id="rId1"/>
            </p:custDataLst>
          </p:nvPr>
        </p:nvGraphicFramePr>
        <p:xfrm>
          <a:off x="838200" y="1691640"/>
          <a:ext cx="10515600" cy="2752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550545"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55054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随新机保修期</a:t>
                      </a:r>
                      <a:endParaRPr lang="zh-CN" altLang="en-US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    </a:t>
                      </a:r>
                      <a:r>
                        <a:rPr lang="zh-CN" altLang="en-US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年</a:t>
                      </a:r>
                      <a:endParaRPr lang="zh-CN" altLang="en-US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/>
                </a:tc>
              </a:tr>
              <a:tr h="55054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出保后续保价格</a:t>
                      </a:r>
                      <a:endParaRPr lang="zh-CN" altLang="en-US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    </a:t>
                      </a:r>
                      <a:r>
                        <a:rPr lang="zh-CN" altLang="en-US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元</a:t>
                      </a:r>
                      <a:r>
                        <a:rPr lang="en-US" altLang="zh-CN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lang="zh-CN" altLang="en-US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年</a:t>
                      </a:r>
                      <a:endParaRPr lang="zh-CN" altLang="en-US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/>
                </a:tc>
              </a:tr>
              <a:tr h="55054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是否可提供合同签订日期后制造的设备</a:t>
                      </a:r>
                      <a:endParaRPr lang="zh-CN" altLang="en-US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  </a:t>
                      </a:r>
                      <a:r>
                        <a:rPr lang="zh-CN" altLang="en-US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是</a:t>
                      </a:r>
                      <a:r>
                        <a:rPr lang="en-US" altLang="zh-CN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/ </a:t>
                      </a:r>
                      <a:r>
                        <a:rPr lang="zh-CN" altLang="en-US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否</a:t>
                      </a:r>
                      <a:endParaRPr lang="zh-CN" altLang="en-US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/>
                </a:tc>
              </a:tr>
              <a:tr h="55054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供货周期</a:t>
                      </a:r>
                      <a:endParaRPr lang="zh-CN" altLang="en-US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    </a:t>
                      </a:r>
                      <a:r>
                        <a:rPr lang="zh-CN" altLang="en-US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日</a:t>
                      </a:r>
                      <a:endParaRPr lang="zh-CN" altLang="en-US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838200" y="4788535"/>
            <a:ext cx="10514965" cy="12992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上述服务承诺及报价供应商须充分与厂家各相关部门沟通后，提出最优惠方案，并由我院留存</a:t>
            </a:r>
            <a:r>
              <a:rPr lang="zh-CN" altLang="en-US"/>
              <a:t>。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配置清单：</a:t>
            </a:r>
            <a:endParaRPr lang="zh-CN" altLang="en-US"/>
          </a:p>
        </p:txBody>
      </p:sp>
      <p:graphicFrame>
        <p:nvGraphicFramePr>
          <p:cNvPr id="4" name="内容占位符 3"/>
          <p:cNvGraphicFramePr/>
          <p:nvPr>
            <p:ph idx="1"/>
            <p:custDataLst>
              <p:tags r:id="rId1"/>
            </p:custDataLst>
          </p:nvPr>
        </p:nvGraphicFramePr>
        <p:xfrm>
          <a:off x="838200" y="1385570"/>
          <a:ext cx="10515600" cy="4177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540"/>
                <a:gridCol w="3665855"/>
                <a:gridCol w="2948305"/>
                <a:gridCol w="2628900"/>
              </a:tblGrid>
              <a:tr h="3797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序号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配件名称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配置数量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保修期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79730">
                <a:tc gridSpan="4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0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★</a:t>
                      </a:r>
                      <a:r>
                        <a:rPr lang="zh-CN" altLang="en-US" sz="2000" b="1">
                          <a:solidFill>
                            <a:srgbClr val="FF0000"/>
                          </a:solidFill>
                        </a:rPr>
                        <a:t>未单独标注保修期的零部件，其保修期限默认与主机相同。</a:t>
                      </a:r>
                      <a:endParaRPr lang="zh-CN" altLang="en-US" sz="2000" b="1">
                        <a:solidFill>
                          <a:srgbClr val="FF0000"/>
                        </a:solidFill>
                      </a:endParaRPr>
                    </a:p>
                  </a:txBody>
                  <a:tcPr anchor="ctr" anchorCtr="0"/>
                </a:tc>
                <a:tc hMerge="1">
                  <a:tcPr anchor="ctr" anchorCtr="0"/>
                </a:tc>
                <a:tc hMerge="1">
                  <a:tcPr anchor="ctr" anchorCtr="0"/>
                </a:tc>
                <a:tc hMerge="1">
                  <a:tcPr anchor="ctr" anchorCtr="0"/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838835" y="5558790"/>
            <a:ext cx="10514965" cy="9804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上述服务承诺及报价供应商须充分与厂家各相关部门沟通后，提出最优惠方案，并由我院留存。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消耗性配件（年平均更换大于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次）及高值配件（价格大于设备总价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5%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）报价清单：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4" name="内容占位符 3"/>
          <p:cNvGraphicFramePr/>
          <p:nvPr>
            <p:ph idx="1"/>
          </p:nvPr>
        </p:nvGraphicFramePr>
        <p:xfrm>
          <a:off x="838200" y="1825625"/>
          <a:ext cx="105156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9732"/>
                <a:gridCol w="2139538"/>
                <a:gridCol w="2331720"/>
                <a:gridCol w="4454610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配件名称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类型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价格（元）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altLang="zh-CN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消耗性</a:t>
                      </a: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高值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altLang="zh-CN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altLang="zh-CN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altLang="zh-CN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altLang="zh-CN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838200" y="4788535"/>
            <a:ext cx="10514965" cy="12992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上述服务承诺及报价供应商须充分与厂家各相关部门沟通后，提出最优惠方案，并由我院留存</a:t>
            </a:r>
            <a:r>
              <a:rPr lang="zh-CN" altLang="en-US" sz="2400">
                <a:sym typeface="+mn-ea"/>
              </a:rPr>
              <a:t>。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试剂耗材情况说明：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是否涉及试剂耗材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涉及试剂耗材是否已经入院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TABLE_ENDDRAG_ORIGIN_RECT" val="828*196"/>
  <p:tag name="TABLE_ENDDRAG_RECT" val="66*133*828*196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TABLE_ENDDRAG_ORIGIN_RECT" val="828*328"/>
  <p:tag name="TABLE_ENDDRAG_RECT" val="66*109*828*328"/>
</p:tagLst>
</file>

<file path=ppt/tags/tag5.xml><?xml version="1.0" encoding="utf-8"?>
<p:tagLst xmlns:p="http://schemas.openxmlformats.org/presentationml/2006/main">
  <p:tag name="commondata" val="eyJoZGlkIjoiMjA3Y2RiYzc2OGFlNjM5NGRjOGVhM2U0YTYwZDJmYmY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WPS 演示</Application>
  <PresentationFormat>宽屏</PresentationFormat>
  <Paragraphs>84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Arial Unicode MS</vt:lpstr>
      <vt:lpstr>Calibri</vt:lpstr>
      <vt:lpstr>WPS</vt:lpstr>
      <vt:lpstr>基本信息：</vt:lpstr>
      <vt:lpstr>目前主要用户清单：</vt:lpstr>
      <vt:lpstr>产品主要特点（性能指标或功能）：</vt:lpstr>
      <vt:lpstr>售后服务说明：</vt:lpstr>
      <vt:lpstr>配置清单：</vt:lpstr>
      <vt:lpstr>消耗性配件（年平均更换大于1次）及高值配件（价格大于设备总价5%）报价清单：</vt:lpstr>
      <vt:lpstr>试剂耗材情况说明：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张腾</cp:lastModifiedBy>
  <cp:revision>16</cp:revision>
  <dcterms:created xsi:type="dcterms:W3CDTF">2023-08-09T12:44:00Z</dcterms:created>
  <dcterms:modified xsi:type="dcterms:W3CDTF">2025-11-27T09:01:58Z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2052-12.1.0.23542</vt:lpwstr>
  </property>
</Properties>
</file>