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706" r:id="rId2"/>
    <p:sldId id="752" r:id="rId3"/>
    <p:sldId id="703" r:id="rId4"/>
    <p:sldId id="754" r:id="rId5"/>
    <p:sldId id="755" r:id="rId6"/>
    <p:sldId id="756" r:id="rId7"/>
    <p:sldId id="757" r:id="rId8"/>
    <p:sldId id="758" r:id="rId9"/>
    <p:sldId id="759" r:id="rId10"/>
    <p:sldId id="760" r:id="rId11"/>
    <p:sldId id="761" r:id="rId12"/>
    <p:sldId id="762" r:id="rId13"/>
    <p:sldId id="763" r:id="rId14"/>
    <p:sldId id="753" r:id="rId15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203864"/>
    <a:srgbClr val="2F3D54"/>
    <a:srgbClr val="003192"/>
    <a:srgbClr val="C00000"/>
    <a:srgbClr val="FFFBEF"/>
    <a:srgbClr val="FFF8E5"/>
    <a:srgbClr val="FFFFFF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180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151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753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58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2FD7B-B189-48D3-BE95-28F28F3CC5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76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57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7690" y="302895"/>
            <a:ext cx="1640840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初始审查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23" y="-167402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终止试验标准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研究流程图（例）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28625" y="1036320"/>
          <a:ext cx="11277600" cy="5623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1945"/>
                <a:gridCol w="914400"/>
                <a:gridCol w="1034415"/>
                <a:gridCol w="713740"/>
                <a:gridCol w="492125"/>
                <a:gridCol w="994410"/>
                <a:gridCol w="918210"/>
                <a:gridCol w="1179830"/>
                <a:gridCol w="738505"/>
                <a:gridCol w="438150"/>
                <a:gridCol w="906780"/>
                <a:gridCol w="1355090"/>
              </a:tblGrid>
              <a:tr h="203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评估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筛选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入院/基线</a:t>
                      </a: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第1周期住院期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清洗期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第2周期入院</a:t>
                      </a:r>
                      <a:r>
                        <a:rPr lang="en-US" sz="1200" b="1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第2周期住院期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出组/提前退出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时间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D-14-D-1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D-1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给药D1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D4~D6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给药D8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D10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知情同意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核查入排标准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人口统计学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身高和体重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问诊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 baseline="300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生命体征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胸部CT检查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6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新型冠状病毒核酸检测（咽拭子）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传染病检查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血常规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血生化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凝血功能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尿常规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酒精呼气检查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尿药筛查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3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12导联心电图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血妊娠试验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随机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试验用药品给药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PK血样采集</a:t>
                      </a:r>
                      <a:r>
                        <a:rPr lang="en-US" sz="1200" b="0" baseline="30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合并用药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AE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出院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503050405090304" pitchFamily="18" charset="0"/>
                        </a:rPr>
                        <a:t>X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50305040509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安全事件处理、记录、上报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en-US" alt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AE</a:t>
            </a:r>
          </a:p>
          <a:p>
            <a:pPr marL="800100" lvl="1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等级判断标准、处理预案等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en-US" alt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SAE/SUSAR</a:t>
            </a:r>
          </a:p>
          <a:p>
            <a:pPr marL="800100" lvl="1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上报流程及相关联系人</a:t>
            </a:r>
          </a:p>
          <a:p>
            <a:pPr marL="800100" lvl="1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是否涉及紧急揭盲及规定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知情同意书主要内容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49325" y="1212850"/>
            <a:ext cx="9369425" cy="5554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风险和获益</a:t>
            </a:r>
            <a:endParaRPr lang="en-US" altLang="zh-CN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研究相关费用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补偿及支付方式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保险和研究相关损害赔偿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其他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en-US" altLang="zh-CN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None/>
            </a:pPr>
            <a:endParaRPr lang="zh-CN" altLang="en-US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12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5405" y="193675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77" y="1484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9892665" cy="5113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400">
                <a:sym typeface="+mn-ea"/>
              </a:rPr>
              <a:t>项目名称：</a:t>
            </a:r>
            <a:endParaRPr lang="zh-CN" altLang="en-US" sz="2400"/>
          </a:p>
          <a:p>
            <a:pPr>
              <a:lnSpc>
                <a:spcPct val="170000"/>
              </a:lnSpc>
            </a:pPr>
            <a:r>
              <a:rPr lang="zh-CN" altLang="en-US" sz="2400">
                <a:sym typeface="+mn-ea"/>
              </a:rPr>
              <a:t>试验分期（适用于注册试验）：</a:t>
            </a:r>
          </a:p>
          <a:p>
            <a:pPr>
              <a:lnSpc>
                <a:spcPct val="170000"/>
              </a:lnSpc>
            </a:pPr>
            <a:r>
              <a:rPr lang="zh-CN" altLang="en-US" sz="2400">
                <a:sym typeface="+mn-ea"/>
              </a:rPr>
              <a:t>申办者</a:t>
            </a:r>
            <a:r>
              <a:rPr lang="en-US" altLang="zh-CN" sz="2400">
                <a:sym typeface="+mn-ea"/>
              </a:rPr>
              <a:t>/</a:t>
            </a:r>
            <a:r>
              <a:rPr lang="zh-CN" altLang="en-US" sz="2400">
                <a:sym typeface="+mn-ea"/>
              </a:rPr>
              <a:t>发起人：</a:t>
            </a:r>
            <a:r>
              <a:rPr lang="zh-CN" altLang="en-US" sz="2400">
                <a:sym typeface="Wingdings 2" panose="05020102010507070707" charset="0"/>
              </a:rPr>
              <a:t></a:t>
            </a:r>
            <a:r>
              <a:rPr lang="en-US" altLang="zh-CN" sz="2400">
                <a:sym typeface="+mn-ea"/>
              </a:rPr>
              <a:t>NMPA 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基金（</a:t>
            </a:r>
            <a:r>
              <a:rPr lang="zh-CN" altLang="en-US" sz="2400" u="sng">
                <a:sym typeface="Wingdings 2" panose="05020102010507070707" charset="0"/>
              </a:rPr>
              <a:t>名称</a:t>
            </a:r>
            <a:r>
              <a:rPr lang="zh-CN" altLang="en-US" sz="2400">
                <a:sym typeface="Wingdings 2" panose="05020102010507070707" charset="0"/>
              </a:rPr>
              <a:t>）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研究者</a:t>
            </a:r>
            <a:endParaRPr lang="zh-CN" altLang="en-US" sz="2400"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>
                <a:sym typeface="+mn-ea"/>
              </a:rPr>
              <a:t>组长单位：</a:t>
            </a:r>
          </a:p>
          <a:p>
            <a:pPr>
              <a:lnSpc>
                <a:spcPct val="17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7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是否涉及遗传办申请：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（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行政审批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备案）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 2" panose="05020102010507070707" charset="0"/>
              </a:rPr>
              <a:t>否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400">
                <a:sym typeface="+mn-ea"/>
              </a:rPr>
              <a:t>研究中心：北京积水潭医院</a:t>
            </a:r>
            <a:r>
              <a:rPr lang="en-US" altLang="zh-CN" sz="2400">
                <a:sym typeface="+mn-ea"/>
              </a:rPr>
              <a:t>   </a:t>
            </a:r>
            <a:r>
              <a:rPr lang="en-US" sz="2400">
                <a:sym typeface="+mn-ea"/>
              </a:rPr>
              <a:t>XXXX</a:t>
            </a:r>
            <a:r>
              <a:rPr lang="zh-CN" altLang="en-US" sz="2400">
                <a:sym typeface="+mn-ea"/>
              </a:rPr>
              <a:t>科</a:t>
            </a:r>
          </a:p>
          <a:p>
            <a:pPr>
              <a:lnSpc>
                <a:spcPct val="170000"/>
              </a:lnSpc>
            </a:pPr>
            <a:r>
              <a:rPr lang="zh-CN" altLang="en-US" sz="2400">
                <a:sym typeface="+mn-ea"/>
              </a:rPr>
              <a:t>主要研究者：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sym typeface="+mn-ea"/>
              </a:rPr>
              <a:t>本中心研究团队成员</a:t>
            </a:r>
            <a:endParaRPr lang="zh-CN" altLang="en-US" dirty="0"/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1052195" y="1087120"/>
          <a:ext cx="9530080" cy="5589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3545"/>
                <a:gridCol w="2372995"/>
                <a:gridCol w="1761490"/>
                <a:gridCol w="3702050"/>
              </a:tblGrid>
              <a:tr h="4718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姓 名</a:t>
                      </a:r>
                      <a:endParaRPr lang="en-US" altLang="en-US" sz="1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所在专业/科室</a:t>
                      </a:r>
                      <a:endParaRPr lang="en-US" altLang="en-US" sz="1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职称</a:t>
                      </a:r>
                      <a:endParaRPr lang="en-US" altLang="en-US" sz="1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角色分工</a:t>
                      </a:r>
                      <a:endParaRPr lang="en-US" altLang="en-US" sz="1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93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研究背景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药物</a:t>
            </a:r>
            <a:r>
              <a:rPr lang="en-US" alt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器械研发背景（简述）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适应症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en-US" alt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研究目的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主要目的： 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r>
              <a:rPr lang="en-US" alt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含主要终点指标等 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次要目的： 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含次要终点指标等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方案设计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27100" y="1224280"/>
            <a:ext cx="9369425" cy="3846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方案设计类型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样本量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统计学方法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en-US" altLang="zh-CN" sz="2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zh-CN" altLang="en-US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评价指标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疗效指标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安全性指标</a:t>
            </a:r>
          </a:p>
          <a:p>
            <a:pPr marL="342900" indent="-342900" algn="l" fontAlgn="auto">
              <a:lnSpc>
                <a:spcPct val="2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探索性指标</a:t>
            </a:r>
          </a:p>
          <a:p>
            <a:pPr marL="342900" indent="-342900" algn="l" fontAlgn="auto">
              <a:lnSpc>
                <a:spcPct val="2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入选</a:t>
            </a:r>
            <a:r>
              <a:rPr lang="en-US" altLang="zh-CN"/>
              <a:t>/</a:t>
            </a:r>
            <a:r>
              <a:rPr lang="zh-CN" altLang="en-US"/>
              <a:t>排除标准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27100" y="1224280"/>
            <a:ext cx="9369425" cy="2338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入选标准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排除标准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退出试验标准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27100" y="1224280"/>
            <a:ext cx="9369425" cy="315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受试者决定的退出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研究者决定的退出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6fd8f45-0f8b-4b96-86c7-1d0ce20a091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4307810-c58d-4d34-b27c-edae445b06b4}"/>
  <p:tag name="TABLE_ENDDRAG_ORIGIN_RECT" val="888*442"/>
  <p:tag name="TABLE_ENDDRAG_RECT" val="33*81*888*44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557</Words>
  <Application>Microsoft Office PowerPoint</Application>
  <PresentationFormat>宽屏</PresentationFormat>
  <Paragraphs>373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黑体</vt:lpstr>
      <vt:lpstr>宋体</vt:lpstr>
      <vt:lpstr>微软雅黑</vt:lpstr>
      <vt:lpstr>Arial</vt:lpstr>
      <vt:lpstr>Times New Roman</vt:lpstr>
      <vt:lpstr>Wingdings</vt:lpstr>
      <vt:lpstr>Wingdings 2</vt:lpstr>
      <vt:lpstr>Office 主题​​</vt:lpstr>
      <vt:lpstr>PowerPoint 演示文稿</vt:lpstr>
      <vt:lpstr>项目基本信息</vt:lpstr>
      <vt:lpstr>本中心研究团队成员</vt:lpstr>
      <vt:lpstr>研究背景</vt:lpstr>
      <vt:lpstr>研究目的</vt:lpstr>
      <vt:lpstr>方案设计</vt:lpstr>
      <vt:lpstr>评价指标</vt:lpstr>
      <vt:lpstr>入选/排除标准</vt:lpstr>
      <vt:lpstr>退出试验标准</vt:lpstr>
      <vt:lpstr>终止试验标准</vt:lpstr>
      <vt:lpstr>研究流程图（例）</vt:lpstr>
      <vt:lpstr>安全事件处理、记录、上报</vt:lpstr>
      <vt:lpstr>知情同意书主要内容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2064</cp:revision>
  <cp:lastPrinted>2022-03-30T08:46:48Z</cp:lastPrinted>
  <dcterms:created xsi:type="dcterms:W3CDTF">2022-03-30T08:46:48Z</dcterms:created>
  <dcterms:modified xsi:type="dcterms:W3CDTF">2023-10-23T07:39:10Z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