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
  </p:notesMasterIdLst>
  <p:handoutMasterIdLst>
    <p:handoutMasterId r:id="rId15"/>
  </p:handoutMasterIdLst>
  <p:sldIdLst>
    <p:sldId id="706" r:id="rId2"/>
    <p:sldId id="776" r:id="rId3"/>
    <p:sldId id="703" r:id="rId4"/>
    <p:sldId id="757" r:id="rId5"/>
    <p:sldId id="763" r:id="rId6"/>
    <p:sldId id="769" r:id="rId7"/>
    <p:sldId id="770" r:id="rId8"/>
    <p:sldId id="754" r:id="rId9"/>
    <p:sldId id="755" r:id="rId10"/>
    <p:sldId id="761" r:id="rId11"/>
    <p:sldId id="762" r:id="rId12"/>
    <p:sldId id="788" r:id="rId13"/>
  </p:sldIdLst>
  <p:sldSz cx="12192000" cy="6858000"/>
  <p:notesSz cx="6797675" cy="992822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2">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DA2"/>
    <a:srgbClr val="203864"/>
    <a:srgbClr val="2F3D54"/>
    <a:srgbClr val="003192"/>
    <a:srgbClr val="C00000"/>
    <a:srgbClr val="FFFBEF"/>
    <a:srgbClr val="FFF8E5"/>
    <a:srgbClr val="FFFFFF"/>
    <a:srgbClr val="FFFFEF"/>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946" autoAdjust="0"/>
    <p:restoredTop sz="89160" autoAdjust="0"/>
  </p:normalViewPr>
  <p:slideViewPr>
    <p:cSldViewPr snapToGrid="0">
      <p:cViewPr varScale="1">
        <p:scale>
          <a:sx n="100" d="100"/>
          <a:sy n="100" d="100"/>
        </p:scale>
        <p:origin x="132" y="84"/>
      </p:cViewPr>
      <p:guideLst>
        <p:guide orient="horz" pos="2152"/>
        <p:guide pos="384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1644"/>
    </p:cViewPr>
  </p:sorterViewPr>
  <p:notesViewPr>
    <p:cSldViewPr snapToGrid="0">
      <p:cViewPr varScale="1">
        <p:scale>
          <a:sx n="71" d="100"/>
          <a:sy n="71" d="100"/>
        </p:scale>
        <p:origin x="1584"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99606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50443" y="0"/>
            <a:ext cx="2945659" cy="498135"/>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2D5CC371-5C21-4121-88AD-51E7F5312E00}" type="datetimeFigureOut">
              <a:rPr lang="zh-CN" altLang="en-US" smtClean="0"/>
              <a:t>2023/10/23</a:t>
            </a:fld>
            <a:endParaRPr lang="zh-CN" altLang="en-US" dirty="0"/>
          </a:p>
        </p:txBody>
      </p:sp>
      <p:sp>
        <p:nvSpPr>
          <p:cNvPr id="4" name="幻灯片图像占位符 3"/>
          <p:cNvSpPr>
            <a:spLocks noGrp="1" noRot="1" noChangeAspect="1"/>
          </p:cNvSpPr>
          <p:nvPr>
            <p:ph type="sldImg" idx="2"/>
          </p:nvPr>
        </p:nvSpPr>
        <p:spPr>
          <a:xfrm>
            <a:off x="421394" y="1241425"/>
            <a:ext cx="5954889" cy="3349625"/>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9430091"/>
            <a:ext cx="2945659" cy="498134"/>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50443" y="9430091"/>
            <a:ext cx="2945659" cy="498134"/>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2708DA46-F0D6-41CD-BAF7-7584A2C9C384}" type="slidenum">
              <a:rPr lang="zh-CN" altLang="en-US" smtClean="0"/>
              <a:t>‹#›</a:t>
            </a:fld>
            <a:endParaRPr lang="zh-CN" altLang="en-US" dirty="0"/>
          </a:p>
        </p:txBody>
      </p:sp>
    </p:spTree>
    <p:extLst>
      <p:ext uri="{BB962C8B-B14F-4D97-AF65-F5344CB8AC3E}">
        <p14:creationId xmlns:p14="http://schemas.microsoft.com/office/powerpoint/2010/main" val="13358458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20688" y="1241425"/>
            <a:ext cx="5956300" cy="3349625"/>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773DB786-849C-4C30-BA63-9D48E52960FA}" type="slidenum">
              <a:rPr lang="zh-CN" altLang="en-US" smtClean="0"/>
              <a:t>1</a:t>
            </a:fld>
            <a:endParaRPr lang="en-US"/>
          </a:p>
        </p:txBody>
      </p:sp>
    </p:spTree>
    <p:extLst>
      <p:ext uri="{BB962C8B-B14F-4D97-AF65-F5344CB8AC3E}">
        <p14:creationId xmlns:p14="http://schemas.microsoft.com/office/powerpoint/2010/main" val="12839739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9842FD7B-B189-48D3-BE95-28F28F3CC5E7}" type="slidenum">
              <a:rPr lang="zh-CN" altLang="en-US" smtClean="0"/>
              <a:t>3</a:t>
            </a:fld>
            <a:endParaRPr lang="zh-CN" altLang="en-US"/>
          </a:p>
        </p:txBody>
      </p:sp>
    </p:spTree>
    <p:extLst>
      <p:ext uri="{BB962C8B-B14F-4D97-AF65-F5344CB8AC3E}">
        <p14:creationId xmlns:p14="http://schemas.microsoft.com/office/powerpoint/2010/main" val="18784100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20688" y="1241425"/>
            <a:ext cx="5956300" cy="3349625"/>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12</a:t>
            </a:fld>
            <a:endParaRPr lang="zh-CN" altLang="en-US"/>
          </a:p>
        </p:txBody>
      </p:sp>
    </p:spTree>
    <p:extLst>
      <p:ext uri="{BB962C8B-B14F-4D97-AF65-F5344CB8AC3E}">
        <p14:creationId xmlns:p14="http://schemas.microsoft.com/office/powerpoint/2010/main" val="31460737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内容">
    <p:spTree>
      <p:nvGrpSpPr>
        <p:cNvPr id="1" name=""/>
        <p:cNvGrpSpPr/>
        <p:nvPr/>
      </p:nvGrpSpPr>
      <p:grpSpPr>
        <a:xfrm>
          <a:off x="0" y="0"/>
          <a:ext cx="0" cy="0"/>
          <a:chOff x="0" y="0"/>
          <a:chExt cx="0" cy="0"/>
        </a:xfrm>
      </p:grpSpPr>
      <p:sp>
        <p:nvSpPr>
          <p:cNvPr id="3" name="页脚占位符 2"/>
          <p:cNvSpPr>
            <a:spLocks noGrp="1"/>
          </p:cNvSpPr>
          <p:nvPr>
            <p:ph type="ftr" sz="quarter" idx="10"/>
          </p:nvPr>
        </p:nvSpPr>
        <p:spPr/>
        <p:txBody>
          <a:bodyPr/>
          <a:lstStyle/>
          <a:p>
            <a:endParaRPr lang="zh-CN" altLang="en-US"/>
          </a:p>
        </p:txBody>
      </p:sp>
      <p:sp>
        <p:nvSpPr>
          <p:cNvPr id="4" name="灯片编号占位符 3"/>
          <p:cNvSpPr>
            <a:spLocks noGrp="1"/>
          </p:cNvSpPr>
          <p:nvPr>
            <p:ph type="sldNum" sz="quarter" idx="11"/>
          </p:nvPr>
        </p:nvSpPr>
        <p:spPr/>
        <p:txBody>
          <a:bodyPr/>
          <a:lstStyle/>
          <a:p>
            <a:fld id="{C5EAC99B-C92D-451D-B445-5A4B47CA56E7}" type="slidenum">
              <a:rPr lang="zh-CN" altLang="en-US" smtClean="0"/>
              <a:t>‹#›</a:t>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抬头横线">
    <p:spTree>
      <p:nvGrpSpPr>
        <p:cNvPr id="1" name=""/>
        <p:cNvGrpSpPr/>
        <p:nvPr/>
      </p:nvGrpSpPr>
      <p:grpSpPr>
        <a:xfrm>
          <a:off x="0" y="0"/>
          <a:ext cx="0" cy="0"/>
          <a:chOff x="0" y="0"/>
          <a:chExt cx="0" cy="0"/>
        </a:xfrm>
      </p:grpSpPr>
      <p:sp>
        <p:nvSpPr>
          <p:cNvPr id="3" name="页脚占位符 2"/>
          <p:cNvSpPr>
            <a:spLocks noGrp="1"/>
          </p:cNvSpPr>
          <p:nvPr>
            <p:ph type="ftr" sz="quarter" idx="10"/>
          </p:nvPr>
        </p:nvSpPr>
        <p:spPr/>
        <p:txBody>
          <a:bodyPr/>
          <a:lstStyle/>
          <a:p>
            <a:endParaRPr lang="zh-CN" altLang="en-US"/>
          </a:p>
        </p:txBody>
      </p:sp>
      <p:sp>
        <p:nvSpPr>
          <p:cNvPr id="4" name="灯片编号占位符 3"/>
          <p:cNvSpPr>
            <a:spLocks noGrp="1"/>
          </p:cNvSpPr>
          <p:nvPr>
            <p:ph type="sldNum" sz="quarter" idx="11"/>
          </p:nvPr>
        </p:nvSpPr>
        <p:spPr/>
        <p:txBody>
          <a:bodyPr/>
          <a:lstStyle/>
          <a:p>
            <a:fld id="{C5EAC99B-C92D-451D-B445-5A4B47CA56E7}" type="slidenum">
              <a:rPr lang="zh-CN" altLang="en-US" smtClean="0"/>
              <a:t>‹#›</a:t>
            </a:fld>
            <a:endParaRPr lang="zh-CN" altLang="en-US" dirty="0"/>
          </a:p>
        </p:txBody>
      </p:sp>
      <p:sp>
        <p:nvSpPr>
          <p:cNvPr id="5" name="Shape 4"/>
          <p:cNvSpPr/>
          <p:nvPr userDrawn="1"/>
        </p:nvSpPr>
        <p:spPr>
          <a:xfrm>
            <a:off x="0" y="781574"/>
            <a:ext cx="12191999" cy="45887"/>
          </a:xfrm>
          <a:prstGeom prst="rect">
            <a:avLst/>
          </a:prstGeom>
          <a:solidFill>
            <a:schemeClr val="accent1">
              <a:lumMod val="75000"/>
            </a:schemeClr>
          </a:solidFill>
          <a:ln w="12700">
            <a:miter lim="400000"/>
          </a:ln>
        </p:spPr>
        <p:txBody>
          <a:bodyPr lIns="0" tIns="0" rIns="0" bIns="0"/>
          <a:lstStyle/>
          <a:p>
            <a:pPr lvl="0" algn="r">
              <a:defRPr sz="1800">
                <a:latin typeface="Arial" panose="020B0604020202090204"/>
                <a:ea typeface="Arial" panose="020B0604020202090204"/>
                <a:cs typeface="Arial" panose="020B0604020202090204"/>
                <a:sym typeface="Arial" panose="020B0604020202090204"/>
              </a:defRPr>
            </a:pPr>
            <a:endParaRPr sz="2400"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小32">
    <p:spTree>
      <p:nvGrpSpPr>
        <p:cNvPr id="1" name=""/>
        <p:cNvGrpSpPr/>
        <p:nvPr/>
      </p:nvGrpSpPr>
      <p:grpSpPr>
        <a:xfrm>
          <a:off x="0" y="0"/>
          <a:ext cx="0" cy="0"/>
          <a:chOff x="0" y="0"/>
          <a:chExt cx="0" cy="0"/>
        </a:xfrm>
      </p:grpSpPr>
      <p:sp>
        <p:nvSpPr>
          <p:cNvPr id="3" name="页脚占位符 2"/>
          <p:cNvSpPr>
            <a:spLocks noGrp="1"/>
          </p:cNvSpPr>
          <p:nvPr>
            <p:ph type="ftr" sz="quarter" idx="10"/>
          </p:nvPr>
        </p:nvSpPr>
        <p:spPr/>
        <p:txBody>
          <a:bodyPr/>
          <a:lstStyle/>
          <a:p>
            <a:endParaRPr lang="zh-CN" altLang="en-US"/>
          </a:p>
        </p:txBody>
      </p:sp>
      <p:sp>
        <p:nvSpPr>
          <p:cNvPr id="4" name="灯片编号占位符 3"/>
          <p:cNvSpPr>
            <a:spLocks noGrp="1"/>
          </p:cNvSpPr>
          <p:nvPr>
            <p:ph type="sldNum" sz="quarter" idx="11"/>
          </p:nvPr>
        </p:nvSpPr>
        <p:spPr/>
        <p:txBody>
          <a:bodyPr/>
          <a:lstStyle/>
          <a:p>
            <a:fld id="{C5EAC99B-C92D-451D-B445-5A4B47CA56E7}" type="slidenum">
              <a:rPr lang="zh-CN" altLang="en-US" smtClean="0"/>
              <a:t>‹#›</a:t>
            </a:fld>
            <a:endParaRPr lang="zh-CN" altLang="en-US" dirty="0"/>
          </a:p>
        </p:txBody>
      </p:sp>
      <p:sp>
        <p:nvSpPr>
          <p:cNvPr id="6" name="标题 5"/>
          <p:cNvSpPr>
            <a:spLocks noGrp="1"/>
          </p:cNvSpPr>
          <p:nvPr>
            <p:ph type="title"/>
          </p:nvPr>
        </p:nvSpPr>
        <p:spPr>
          <a:xfrm>
            <a:off x="1" y="142752"/>
            <a:ext cx="12191997" cy="585370"/>
          </a:xfrm>
        </p:spPr>
        <p:txBody>
          <a:bodyPr lIns="0" rIns="0">
            <a:noAutofit/>
          </a:bodyPr>
          <a:lstStyle>
            <a:lvl1pPr algn="ctr">
              <a:defRPr sz="3200">
                <a:solidFill>
                  <a:srgbClr val="005DA2"/>
                </a:solidFill>
              </a:defRPr>
            </a:lvl1pPr>
          </a:lstStyle>
          <a:p>
            <a:r>
              <a:rPr lang="zh-CN" altLang="en-US" dirty="0"/>
              <a:t>单击此处编辑母版标题样式</a:t>
            </a:r>
          </a:p>
        </p:txBody>
      </p:sp>
      <p:sp>
        <p:nvSpPr>
          <p:cNvPr id="8" name="Shape 4"/>
          <p:cNvSpPr/>
          <p:nvPr userDrawn="1"/>
        </p:nvSpPr>
        <p:spPr>
          <a:xfrm>
            <a:off x="0" y="781574"/>
            <a:ext cx="12191999" cy="45887"/>
          </a:xfrm>
          <a:prstGeom prst="rect">
            <a:avLst/>
          </a:prstGeom>
          <a:solidFill>
            <a:schemeClr val="accent1">
              <a:lumMod val="75000"/>
            </a:schemeClr>
          </a:solidFill>
          <a:ln w="12700">
            <a:miter lim="400000"/>
          </a:ln>
        </p:spPr>
        <p:txBody>
          <a:bodyPr lIns="0" tIns="0" rIns="0" bIns="0"/>
          <a:lstStyle/>
          <a:p>
            <a:pPr lvl="0" algn="r">
              <a:defRPr sz="1800">
                <a:latin typeface="Arial" panose="020B0604020202090204"/>
                <a:ea typeface="Arial" panose="020B0604020202090204"/>
                <a:cs typeface="Arial" panose="020B0604020202090204"/>
                <a:sym typeface="Arial" panose="020B0604020202090204"/>
              </a:defRPr>
            </a:pPr>
            <a:endParaRPr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中36">
    <p:spTree>
      <p:nvGrpSpPr>
        <p:cNvPr id="1" name=""/>
        <p:cNvGrpSpPr/>
        <p:nvPr/>
      </p:nvGrpSpPr>
      <p:grpSpPr>
        <a:xfrm>
          <a:off x="0" y="0"/>
          <a:ext cx="0" cy="0"/>
          <a:chOff x="0" y="0"/>
          <a:chExt cx="0" cy="0"/>
        </a:xfrm>
      </p:grpSpPr>
      <p:sp>
        <p:nvSpPr>
          <p:cNvPr id="3" name="页脚占位符 2"/>
          <p:cNvSpPr>
            <a:spLocks noGrp="1"/>
          </p:cNvSpPr>
          <p:nvPr>
            <p:ph type="ftr" sz="quarter" idx="10"/>
          </p:nvPr>
        </p:nvSpPr>
        <p:spPr/>
        <p:txBody>
          <a:bodyPr/>
          <a:lstStyle/>
          <a:p>
            <a:endParaRPr lang="zh-CN" altLang="en-US"/>
          </a:p>
        </p:txBody>
      </p:sp>
      <p:sp>
        <p:nvSpPr>
          <p:cNvPr id="4" name="灯片编号占位符 3"/>
          <p:cNvSpPr>
            <a:spLocks noGrp="1"/>
          </p:cNvSpPr>
          <p:nvPr>
            <p:ph type="sldNum" sz="quarter" idx="11"/>
          </p:nvPr>
        </p:nvSpPr>
        <p:spPr/>
        <p:txBody>
          <a:bodyPr/>
          <a:lstStyle/>
          <a:p>
            <a:fld id="{C5EAC99B-C92D-451D-B445-5A4B47CA56E7}" type="slidenum">
              <a:rPr lang="zh-CN" altLang="en-US" smtClean="0"/>
              <a:t>‹#›</a:t>
            </a:fld>
            <a:endParaRPr lang="zh-CN" altLang="en-US" dirty="0"/>
          </a:p>
        </p:txBody>
      </p:sp>
      <p:sp>
        <p:nvSpPr>
          <p:cNvPr id="6" name="标题 5"/>
          <p:cNvSpPr>
            <a:spLocks noGrp="1"/>
          </p:cNvSpPr>
          <p:nvPr>
            <p:ph type="title"/>
          </p:nvPr>
        </p:nvSpPr>
        <p:spPr>
          <a:xfrm>
            <a:off x="1" y="142752"/>
            <a:ext cx="12191997" cy="585370"/>
          </a:xfrm>
        </p:spPr>
        <p:txBody>
          <a:bodyPr lIns="0" rIns="0">
            <a:noAutofit/>
          </a:bodyPr>
          <a:lstStyle>
            <a:lvl1pPr algn="ctr">
              <a:defRPr sz="3600">
                <a:solidFill>
                  <a:srgbClr val="005DA2"/>
                </a:solidFill>
              </a:defRPr>
            </a:lvl1pPr>
          </a:lstStyle>
          <a:p>
            <a:r>
              <a:rPr lang="zh-CN" altLang="en-US" dirty="0"/>
              <a:t>单击此处编辑母版标题样式</a:t>
            </a:r>
          </a:p>
        </p:txBody>
      </p:sp>
      <p:sp>
        <p:nvSpPr>
          <p:cNvPr id="8" name="Shape 4"/>
          <p:cNvSpPr/>
          <p:nvPr userDrawn="1"/>
        </p:nvSpPr>
        <p:spPr>
          <a:xfrm>
            <a:off x="0" y="781574"/>
            <a:ext cx="12191999" cy="45887"/>
          </a:xfrm>
          <a:prstGeom prst="rect">
            <a:avLst/>
          </a:prstGeom>
          <a:solidFill>
            <a:schemeClr val="accent1">
              <a:lumMod val="75000"/>
            </a:schemeClr>
          </a:solidFill>
          <a:ln w="12700">
            <a:miter lim="400000"/>
          </a:ln>
        </p:spPr>
        <p:txBody>
          <a:bodyPr lIns="0" tIns="0" rIns="0" bIns="0"/>
          <a:lstStyle/>
          <a:p>
            <a:pPr lvl="0" algn="r">
              <a:defRPr sz="1800">
                <a:latin typeface="Arial" panose="020B0604020202090204"/>
                <a:ea typeface="Arial" panose="020B0604020202090204"/>
                <a:cs typeface="Arial" panose="020B0604020202090204"/>
                <a:sym typeface="Arial" panose="020B0604020202090204"/>
              </a:defRPr>
            </a:pPr>
            <a:endParaRPr sz="2400"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大40">
    <p:spTree>
      <p:nvGrpSpPr>
        <p:cNvPr id="1" name=""/>
        <p:cNvGrpSpPr/>
        <p:nvPr/>
      </p:nvGrpSpPr>
      <p:grpSpPr>
        <a:xfrm>
          <a:off x="0" y="0"/>
          <a:ext cx="0" cy="0"/>
          <a:chOff x="0" y="0"/>
          <a:chExt cx="0" cy="0"/>
        </a:xfrm>
      </p:grpSpPr>
      <p:sp>
        <p:nvSpPr>
          <p:cNvPr id="3" name="页脚占位符 2"/>
          <p:cNvSpPr>
            <a:spLocks noGrp="1"/>
          </p:cNvSpPr>
          <p:nvPr>
            <p:ph type="ftr" sz="quarter" idx="10"/>
          </p:nvPr>
        </p:nvSpPr>
        <p:spPr/>
        <p:txBody>
          <a:bodyPr/>
          <a:lstStyle/>
          <a:p>
            <a:endParaRPr lang="zh-CN" altLang="en-US"/>
          </a:p>
        </p:txBody>
      </p:sp>
      <p:sp>
        <p:nvSpPr>
          <p:cNvPr id="4" name="灯片编号占位符 3"/>
          <p:cNvSpPr>
            <a:spLocks noGrp="1"/>
          </p:cNvSpPr>
          <p:nvPr>
            <p:ph type="sldNum" sz="quarter" idx="11"/>
          </p:nvPr>
        </p:nvSpPr>
        <p:spPr/>
        <p:txBody>
          <a:bodyPr/>
          <a:lstStyle/>
          <a:p>
            <a:fld id="{C5EAC99B-C92D-451D-B445-5A4B47CA56E7}" type="slidenum">
              <a:rPr lang="zh-CN" altLang="en-US" smtClean="0"/>
              <a:t>‹#›</a:t>
            </a:fld>
            <a:endParaRPr lang="zh-CN" altLang="en-US" dirty="0"/>
          </a:p>
        </p:txBody>
      </p:sp>
      <p:sp>
        <p:nvSpPr>
          <p:cNvPr id="6" name="标题 5"/>
          <p:cNvSpPr>
            <a:spLocks noGrp="1"/>
          </p:cNvSpPr>
          <p:nvPr>
            <p:ph type="title"/>
          </p:nvPr>
        </p:nvSpPr>
        <p:spPr>
          <a:xfrm>
            <a:off x="0" y="142752"/>
            <a:ext cx="12191999" cy="585370"/>
          </a:xfrm>
        </p:spPr>
        <p:txBody>
          <a:bodyPr lIns="0" rIns="0">
            <a:noAutofit/>
          </a:bodyPr>
          <a:lstStyle>
            <a:lvl1pPr algn="ctr">
              <a:defRPr sz="4000">
                <a:solidFill>
                  <a:srgbClr val="005DA2"/>
                </a:solidFill>
              </a:defRPr>
            </a:lvl1pPr>
          </a:lstStyle>
          <a:p>
            <a:r>
              <a:rPr lang="zh-CN" altLang="en-US" dirty="0"/>
              <a:t>单击此处编辑母版标题样式</a:t>
            </a:r>
          </a:p>
        </p:txBody>
      </p:sp>
      <p:sp>
        <p:nvSpPr>
          <p:cNvPr id="8" name="Shape 4"/>
          <p:cNvSpPr/>
          <p:nvPr userDrawn="1"/>
        </p:nvSpPr>
        <p:spPr>
          <a:xfrm>
            <a:off x="0" y="781574"/>
            <a:ext cx="12191999" cy="45887"/>
          </a:xfrm>
          <a:prstGeom prst="rect">
            <a:avLst/>
          </a:prstGeom>
          <a:solidFill>
            <a:schemeClr val="accent1">
              <a:lumMod val="75000"/>
            </a:schemeClr>
          </a:solidFill>
          <a:ln w="12700">
            <a:miter lim="400000"/>
          </a:ln>
        </p:spPr>
        <p:txBody>
          <a:bodyPr lIns="0" tIns="0" rIns="0" bIns="0"/>
          <a:lstStyle/>
          <a:p>
            <a:pPr lvl="0" algn="r">
              <a:defRPr sz="1800">
                <a:latin typeface="Arial" panose="020B0604020202090204"/>
                <a:ea typeface="Arial" panose="020B0604020202090204"/>
                <a:cs typeface="Arial" panose="020B0604020202090204"/>
                <a:sym typeface="Arial" panose="020B0604020202090204"/>
              </a:defRPr>
            </a:pPr>
            <a:endParaRPr sz="2400"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cxnSp>
        <p:nvCxnSpPr>
          <p:cNvPr id="3" name="直接连接符 2"/>
          <p:cNvCxnSpPr/>
          <p:nvPr userDrawn="1"/>
        </p:nvCxnSpPr>
        <p:spPr>
          <a:xfrm flipV="1">
            <a:off x="-3" y="718381"/>
            <a:ext cx="12192003" cy="33181"/>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userDrawn="1"/>
        </p:nvPicPr>
        <p:blipFill>
          <a:blip r:embed="rId2" cstate="print"/>
          <a:stretch>
            <a:fillRect/>
          </a:stretch>
        </p:blipFill>
        <p:spPr>
          <a:xfrm>
            <a:off x="9288883" y="87682"/>
            <a:ext cx="2903117" cy="540846"/>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1117600" y="6356350"/>
            <a:ext cx="3657600" cy="365125"/>
          </a:xfrm>
        </p:spPr>
        <p:txBody>
          <a:bodyPr/>
          <a:lstStyle/>
          <a:p>
            <a:fld id="{82F288E0-7875-42C4-84C8-98DBBD3BF4D2}" type="datetimeFigureOut">
              <a:rPr lang="zh-CN" altLang="en-US" smtClean="0"/>
              <a:t>2023/10/23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5EAC99B-C92D-451D-B445-5A4B47CA56E7}" type="slidenum">
              <a:rPr lang="zh-CN" altLang="en-US" smtClean="0"/>
              <a:t>‹#›</a:t>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0" y="139173"/>
            <a:ext cx="12192000" cy="585370"/>
          </a:xfrm>
          <a:prstGeom prst="rect">
            <a:avLst/>
          </a:prstGeom>
        </p:spPr>
        <p:txBody>
          <a:bodyPr vert="horz" lIns="91440" tIns="45720" rIns="91440" bIns="45720" rtlCol="0" anchor="ctr">
            <a:noAutofit/>
          </a:bodyPr>
          <a:lstStyle/>
          <a:p>
            <a:r>
              <a:rPr lang="zh-CN" altLang="en-US" dirty="0"/>
              <a:t>单击此处编辑母版标题样式</a:t>
            </a:r>
          </a:p>
        </p:txBody>
      </p:sp>
      <p:sp>
        <p:nvSpPr>
          <p:cNvPr id="4" name="页脚占位符 3"/>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5" name="灯片编号占位符 4"/>
          <p:cNvSpPr>
            <a:spLocks noGrp="1"/>
          </p:cNvSpPr>
          <p:nvPr>
            <p:ph type="sldNum" sz="quarter" idx="4"/>
          </p:nvPr>
        </p:nvSpPr>
        <p:spPr>
          <a:xfrm>
            <a:off x="9395976" y="6457329"/>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5EAC99B-C92D-451D-B445-5A4B47CA56E7}"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sldNum="0" hdr="0" ftr="0" dt="0"/>
  <p:txStyles>
    <p:titleStyle>
      <a:lvl1pPr algn="ctr" defTabSz="914400" rtl="0" eaLnBrk="1" latinLnBrk="0" hangingPunct="1">
        <a:lnSpc>
          <a:spcPct val="90000"/>
        </a:lnSpc>
        <a:spcBef>
          <a:spcPct val="0"/>
        </a:spcBef>
        <a:buNone/>
        <a:defRPr sz="3200" b="1" kern="1200">
          <a:solidFill>
            <a:schemeClr val="tx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8.xml"/></Relationships>
</file>

<file path=ppt/slides/_rels/slide1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notesSlide" Target="../notesSlides/notesSlide3.xml"/><Relationship Id="rId7" Type="http://schemas.openxmlformats.org/officeDocument/2006/relationships/image" Target="../media/image6.jpeg"/><Relationship Id="rId2" Type="http://schemas.openxmlformats.org/officeDocument/2006/relationships/slideLayout" Target="../slideLayouts/slideLayout7.xml"/><Relationship Id="rId1" Type="http://schemas.openxmlformats.org/officeDocument/2006/relationships/tags" Target="../tags/tag9.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69020" y="3909721"/>
            <a:ext cx="6171203" cy="1938020"/>
          </a:xfrm>
          <a:prstGeom prst="rect">
            <a:avLst/>
          </a:prstGeom>
          <a:noFill/>
        </p:spPr>
        <p:txBody>
          <a:bodyPr wrap="square" rtlCol="0">
            <a:spAutoFit/>
          </a:bodyPr>
          <a:lstStyle/>
          <a:p>
            <a:pPr algn="ctr">
              <a:defRPr/>
            </a:pPr>
            <a:endParaRPr lang="zh-CN" altLang="en-US" sz="2000" b="1" dirty="0" smtClean="0">
              <a:solidFill>
                <a:srgbClr val="005DA2"/>
              </a:solidFill>
              <a:latin typeface="微软雅黑" panose="020B0503020204020204" pitchFamily="34" charset="-122"/>
              <a:ea typeface="微软雅黑" panose="020B0503020204020204" pitchFamily="34" charset="-122"/>
              <a:cs typeface="黑体" panose="02010609060101010101" charset="-122"/>
            </a:endParaRPr>
          </a:p>
          <a:p>
            <a:pPr algn="ctr">
              <a:defRPr/>
            </a:pPr>
            <a:r>
              <a:rPr lang="en-US" altLang="zh-CN" sz="2000" b="1" dirty="0" smtClean="0">
                <a:solidFill>
                  <a:srgbClr val="005DA2"/>
                </a:solidFill>
                <a:latin typeface="微软雅黑" panose="020B0503020204020204" pitchFamily="34" charset="-122"/>
                <a:ea typeface="微软雅黑" panose="020B0503020204020204" pitchFamily="34" charset="-122"/>
                <a:cs typeface="黑体" panose="02010609060101010101" charset="-122"/>
              </a:rPr>
              <a:t>PI</a:t>
            </a:r>
            <a:r>
              <a:rPr lang="zh-CN" altLang="en-US" sz="2000" b="1" dirty="0" smtClean="0">
                <a:solidFill>
                  <a:srgbClr val="005DA2"/>
                </a:solidFill>
                <a:latin typeface="微软雅黑" panose="020B0503020204020204" pitchFamily="34" charset="-122"/>
                <a:ea typeface="微软雅黑" panose="020B0503020204020204" pitchFamily="34" charset="-122"/>
                <a:cs typeface="黑体" panose="02010609060101010101" charset="-122"/>
              </a:rPr>
              <a:t>：</a:t>
            </a:r>
            <a:r>
              <a:rPr lang="en-US" altLang="zh-CN" sz="2000" b="1" dirty="0" smtClean="0">
                <a:solidFill>
                  <a:srgbClr val="005DA2"/>
                </a:solidFill>
                <a:latin typeface="微软雅黑" panose="020B0503020204020204" pitchFamily="34" charset="-122"/>
                <a:ea typeface="微软雅黑" panose="020B0503020204020204" pitchFamily="34" charset="-122"/>
                <a:cs typeface="黑体" panose="02010609060101010101" charset="-122"/>
              </a:rPr>
              <a:t>                             </a:t>
            </a:r>
            <a:r>
              <a:rPr lang="zh-CN" altLang="en-US" sz="2000" b="1" dirty="0" smtClean="0">
                <a:solidFill>
                  <a:srgbClr val="005DA2"/>
                </a:solidFill>
                <a:latin typeface="微软雅黑" panose="020B0503020204020204" pitchFamily="34" charset="-122"/>
                <a:ea typeface="微软雅黑" panose="020B0503020204020204" pitchFamily="34" charset="-122"/>
                <a:cs typeface="黑体" panose="02010609060101010101" charset="-122"/>
              </a:rPr>
              <a:t>汇报人：</a:t>
            </a:r>
          </a:p>
          <a:p>
            <a:pPr algn="ctr">
              <a:defRPr/>
            </a:pPr>
            <a:endParaRPr lang="zh-CN" altLang="en-US" sz="2000" b="1" dirty="0" smtClean="0">
              <a:solidFill>
                <a:srgbClr val="005DA2"/>
              </a:solidFill>
              <a:latin typeface="微软雅黑" panose="020B0503020204020204" pitchFamily="34" charset="-122"/>
              <a:ea typeface="微软雅黑" panose="020B0503020204020204" pitchFamily="34" charset="-122"/>
              <a:cs typeface="黑体" panose="02010609060101010101" charset="-122"/>
            </a:endParaRPr>
          </a:p>
          <a:p>
            <a:pPr algn="ctr">
              <a:defRPr/>
            </a:pPr>
            <a:r>
              <a:rPr lang="zh-CN" altLang="en-US" sz="2000" b="1" dirty="0" smtClean="0">
                <a:solidFill>
                  <a:srgbClr val="005DA2"/>
                </a:solidFill>
                <a:latin typeface="微软雅黑" panose="020B0503020204020204" pitchFamily="34" charset="-122"/>
                <a:ea typeface="微软雅黑" panose="020B0503020204020204" pitchFamily="34" charset="-122"/>
                <a:cs typeface="黑体" panose="02010609060101010101" charset="-122"/>
              </a:rPr>
              <a:t>时间：</a:t>
            </a:r>
            <a:r>
              <a:rPr lang="en-US" altLang="zh-CN" sz="2000" b="1" dirty="0" smtClean="0">
                <a:solidFill>
                  <a:srgbClr val="005DA2"/>
                </a:solidFill>
                <a:latin typeface="微软雅黑" panose="020B0503020204020204" pitchFamily="34" charset="-122"/>
                <a:ea typeface="微软雅黑" panose="020B0503020204020204" pitchFamily="34" charset="-122"/>
                <a:cs typeface="黑体" panose="02010609060101010101" charset="-122"/>
              </a:rPr>
              <a:t>           </a:t>
            </a:r>
            <a:r>
              <a:rPr lang="zh-CN" altLang="en-US" sz="2000" b="1" dirty="0" smtClean="0">
                <a:solidFill>
                  <a:srgbClr val="005DA2"/>
                </a:solidFill>
                <a:latin typeface="微软雅黑" panose="020B0503020204020204" pitchFamily="34" charset="-122"/>
                <a:ea typeface="微软雅黑" panose="020B0503020204020204" pitchFamily="34" charset="-122"/>
                <a:cs typeface="黑体" panose="02010609060101010101" charset="-122"/>
              </a:rPr>
              <a:t>年</a:t>
            </a:r>
            <a:r>
              <a:rPr lang="en-US" altLang="zh-CN" sz="2000" b="1" dirty="0" smtClean="0">
                <a:solidFill>
                  <a:srgbClr val="005DA2"/>
                </a:solidFill>
                <a:latin typeface="微软雅黑" panose="020B0503020204020204" pitchFamily="34" charset="-122"/>
                <a:ea typeface="微软雅黑" panose="020B0503020204020204" pitchFamily="34" charset="-122"/>
                <a:cs typeface="黑体" panose="02010609060101010101" charset="-122"/>
              </a:rPr>
              <a:t>       </a:t>
            </a:r>
            <a:r>
              <a:rPr lang="zh-CN" altLang="en-US" sz="2000" b="1" dirty="0" smtClean="0">
                <a:solidFill>
                  <a:srgbClr val="005DA2"/>
                </a:solidFill>
                <a:latin typeface="微软雅黑" panose="020B0503020204020204" pitchFamily="34" charset="-122"/>
                <a:ea typeface="微软雅黑" panose="020B0503020204020204" pitchFamily="34" charset="-122"/>
                <a:cs typeface="黑体" panose="02010609060101010101" charset="-122"/>
              </a:rPr>
              <a:t>月</a:t>
            </a:r>
            <a:r>
              <a:rPr lang="en-US" altLang="zh-CN" sz="2000" b="1" dirty="0" smtClean="0">
                <a:solidFill>
                  <a:srgbClr val="005DA2"/>
                </a:solidFill>
                <a:latin typeface="微软雅黑" panose="020B0503020204020204" pitchFamily="34" charset="-122"/>
                <a:ea typeface="微软雅黑" panose="020B0503020204020204" pitchFamily="34" charset="-122"/>
                <a:cs typeface="黑体" panose="02010609060101010101" charset="-122"/>
              </a:rPr>
              <a:t>      </a:t>
            </a:r>
            <a:r>
              <a:rPr lang="zh-CN" altLang="en-US" sz="2000" b="1" dirty="0" smtClean="0">
                <a:solidFill>
                  <a:srgbClr val="005DA2"/>
                </a:solidFill>
                <a:latin typeface="微软雅黑" panose="020B0503020204020204" pitchFamily="34" charset="-122"/>
                <a:ea typeface="微软雅黑" panose="020B0503020204020204" pitchFamily="34" charset="-122"/>
                <a:cs typeface="黑体" panose="02010609060101010101" charset="-122"/>
              </a:rPr>
              <a:t>日</a:t>
            </a:r>
          </a:p>
          <a:p>
            <a:pPr algn="ctr">
              <a:defRPr/>
            </a:pPr>
            <a:endParaRPr lang="zh-CN" altLang="en-US" sz="2000" b="1" u="sng" dirty="0" smtClean="0">
              <a:solidFill>
                <a:srgbClr val="005DA2"/>
              </a:solidFill>
              <a:latin typeface="微软雅黑" panose="020B0503020204020204" pitchFamily="34" charset="-122"/>
              <a:ea typeface="微软雅黑" panose="020B0503020204020204" pitchFamily="34" charset="-122"/>
              <a:cs typeface="黑体" panose="02010609060101010101" charset="-122"/>
            </a:endParaRPr>
          </a:p>
          <a:p>
            <a:pPr algn="ctr">
              <a:defRPr/>
            </a:pPr>
            <a:endParaRPr lang="zh-CN" altLang="en-US" sz="2000" b="1" u="sng" dirty="0" smtClean="0">
              <a:solidFill>
                <a:srgbClr val="005DA2"/>
              </a:solidFill>
              <a:latin typeface="微软雅黑" panose="020B0503020204020204" pitchFamily="34" charset="-122"/>
              <a:ea typeface="微软雅黑" panose="020B0503020204020204" pitchFamily="34" charset="-122"/>
              <a:cs typeface="黑体" panose="02010609060101010101" charset="-122"/>
            </a:endParaRPr>
          </a:p>
        </p:txBody>
      </p:sp>
      <p:sp>
        <p:nvSpPr>
          <p:cNvPr id="7" name="矩形 6"/>
          <p:cNvSpPr/>
          <p:nvPr/>
        </p:nvSpPr>
        <p:spPr>
          <a:xfrm>
            <a:off x="3558537" y="1406657"/>
            <a:ext cx="5074920" cy="1352550"/>
          </a:xfrm>
          <a:prstGeom prst="rect">
            <a:avLst/>
          </a:prstGeom>
          <a:noFill/>
        </p:spPr>
        <p:txBody>
          <a:bodyPr wrap="none" lIns="121920" tIns="60960" rIns="121920" bIns="60960">
            <a:spAutoFit/>
          </a:bodyPr>
          <a:lstStyle/>
          <a:p>
            <a:pPr algn="ctr"/>
            <a:r>
              <a:rPr lang="zh-CN" altLang="en-US" sz="8000" b="1" spc="1510" dirty="0">
                <a:ln w="9525">
                  <a:solidFill>
                    <a:schemeClr val="bg1"/>
                  </a:solidFill>
                  <a:prstDash val="solid"/>
                </a:ln>
                <a:solidFill>
                  <a:srgbClr val="133351"/>
                </a:solidFill>
                <a:latin typeface="微软雅黑" panose="020B0503020204020204" pitchFamily="34" charset="-122"/>
                <a:ea typeface="微软雅黑" panose="020B0503020204020204" pitchFamily="34" charset="-122"/>
              </a:rPr>
              <a:t>工作汇报</a:t>
            </a:r>
          </a:p>
        </p:txBody>
      </p:sp>
      <p:grpSp>
        <p:nvGrpSpPr>
          <p:cNvPr id="3" name="组合 2"/>
          <p:cNvGrpSpPr/>
          <p:nvPr/>
        </p:nvGrpSpPr>
        <p:grpSpPr>
          <a:xfrm>
            <a:off x="-3810" y="1032510"/>
            <a:ext cx="12195810" cy="2385060"/>
            <a:chOff x="-6" y="1337"/>
            <a:chExt cx="19206" cy="3756"/>
          </a:xfrm>
        </p:grpSpPr>
        <p:sp>
          <p:nvSpPr>
            <p:cNvPr id="6" name="Rectangle 3"/>
            <p:cNvSpPr/>
            <p:nvPr/>
          </p:nvSpPr>
          <p:spPr>
            <a:xfrm>
              <a:off x="96" y="1337"/>
              <a:ext cx="18971" cy="3757"/>
            </a:xfrm>
            <a:prstGeom prst="rect">
              <a:avLst/>
            </a:prstGeom>
            <a:gradFill>
              <a:gsLst>
                <a:gs pos="20000">
                  <a:srgbClr val="0070C0"/>
                </a:gs>
                <a:gs pos="70000">
                  <a:srgbClr val="00206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5400" b="1" kern="1100" spc="1100" dirty="0">
                  <a:ln w="9525">
                    <a:noFill/>
                    <a:prstDash val="solid"/>
                  </a:ln>
                  <a:solidFill>
                    <a:schemeClr val="bg1"/>
                  </a:solidFill>
                  <a:latin typeface="微软雅黑" panose="020B0503020204020204" pitchFamily="34" charset="-122"/>
                  <a:ea typeface="微软雅黑" panose="020B0503020204020204" pitchFamily="34" charset="-122"/>
                </a:rPr>
                <a:t>项目名称</a:t>
              </a:r>
            </a:p>
          </p:txBody>
        </p:sp>
        <p:cxnSp>
          <p:nvCxnSpPr>
            <p:cNvPr id="8" name="Straight Connector 5"/>
            <p:cNvCxnSpPr/>
            <p:nvPr/>
          </p:nvCxnSpPr>
          <p:spPr>
            <a:xfrm>
              <a:off x="0" y="4846"/>
              <a:ext cx="19200" cy="0"/>
            </a:xfrm>
            <a:prstGeom prst="line">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5"/>
            <p:cNvCxnSpPr/>
            <p:nvPr/>
          </p:nvCxnSpPr>
          <p:spPr>
            <a:xfrm>
              <a:off x="0" y="1629"/>
              <a:ext cx="19200" cy="0"/>
            </a:xfrm>
            <a:prstGeom prst="line">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Straight Connector 5"/>
            <p:cNvCxnSpPr/>
            <p:nvPr/>
          </p:nvCxnSpPr>
          <p:spPr>
            <a:xfrm>
              <a:off x="0" y="1956"/>
              <a:ext cx="19200" cy="0"/>
            </a:xfrm>
            <a:prstGeom prst="line">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5"/>
            <p:cNvCxnSpPr/>
            <p:nvPr/>
          </p:nvCxnSpPr>
          <p:spPr>
            <a:xfrm>
              <a:off x="-6" y="4494"/>
              <a:ext cx="19200" cy="0"/>
            </a:xfrm>
            <a:prstGeom prst="line">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567690" y="302895"/>
            <a:ext cx="1640840" cy="551180"/>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zh-CN" altLang="en-US" sz="2400" b="1"/>
              <a:t>定期跟踪</a:t>
            </a:r>
          </a:p>
        </p:txBody>
      </p: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20092" y="-138748"/>
            <a:ext cx="6187453" cy="1347219"/>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自上次审查以来本中心发生的</a:t>
            </a:r>
            <a:r>
              <a:rPr lang="en-US" altLang="zh-CN">
                <a:sym typeface="+mn-ea"/>
              </a:rPr>
              <a:t>SUSAR</a:t>
            </a:r>
          </a:p>
        </p:txBody>
      </p:sp>
      <p:graphicFrame>
        <p:nvGraphicFramePr>
          <p:cNvPr id="6" name="表格 5"/>
          <p:cNvGraphicFramePr/>
          <p:nvPr>
            <p:custDataLst>
              <p:tags r:id="rId1"/>
            </p:custDataLst>
          </p:nvPr>
        </p:nvGraphicFramePr>
        <p:xfrm>
          <a:off x="1863090" y="2204720"/>
          <a:ext cx="8499475" cy="1783080"/>
        </p:xfrm>
        <a:graphic>
          <a:graphicData uri="http://schemas.openxmlformats.org/drawingml/2006/table">
            <a:tbl>
              <a:tblPr firstRow="1" bandRow="1">
                <a:tableStyleId>{5C22544A-7EE6-4342-B048-85BDC9FD1C3A}</a:tableStyleId>
              </a:tblPr>
              <a:tblGrid>
                <a:gridCol w="1619250"/>
                <a:gridCol w="2046229"/>
                <a:gridCol w="2416998"/>
                <a:gridCol w="2416998"/>
              </a:tblGrid>
              <a:tr h="381000">
                <a:tc>
                  <a:txBody>
                    <a:bodyPr/>
                    <a:lstStyle/>
                    <a:p>
                      <a:pPr>
                        <a:buNone/>
                      </a:pPr>
                      <a:r>
                        <a:rPr lang="en-US" altLang="zh-CN"/>
                        <a:t>SUSAR</a:t>
                      </a:r>
                      <a:r>
                        <a:rPr lang="zh-CN" altLang="en-US"/>
                        <a:t>简述</a:t>
                      </a:r>
                      <a:r>
                        <a:rPr lang="en-US" altLang="zh-CN" baseline="30000">
                          <a:solidFill>
                            <a:srgbClr val="FF0000"/>
                          </a:solidFill>
                        </a:rPr>
                        <a:t>1</a:t>
                      </a:r>
                    </a:p>
                  </a:txBody>
                  <a:tcPr/>
                </a:tc>
                <a:tc>
                  <a:txBody>
                    <a:bodyPr/>
                    <a:lstStyle/>
                    <a:p>
                      <a:pPr>
                        <a:buNone/>
                      </a:pPr>
                      <a:r>
                        <a:rPr lang="zh-CN" altLang="en-US"/>
                        <a:t>上报</a:t>
                      </a:r>
                      <a:r>
                        <a:rPr lang="en-US" altLang="zh-CN"/>
                        <a:t>EC</a:t>
                      </a:r>
                      <a:r>
                        <a:rPr lang="zh-CN" altLang="en-US"/>
                        <a:t>时间</a:t>
                      </a:r>
                    </a:p>
                  </a:txBody>
                  <a:tcPr/>
                </a:tc>
                <a:tc>
                  <a:txBody>
                    <a:bodyPr/>
                    <a:lstStyle/>
                    <a:p>
                      <a:pPr>
                        <a:buNone/>
                      </a:pPr>
                      <a:r>
                        <a:rPr lang="zh-CN" altLang="en-US"/>
                        <a:t>对受试者安全</a:t>
                      </a:r>
                      <a:r>
                        <a:rPr lang="en-US" altLang="zh-CN"/>
                        <a:t>/</a:t>
                      </a:r>
                      <a:r>
                        <a:rPr lang="zh-CN" altLang="en-US"/>
                        <a:t>权益影响程度</a:t>
                      </a:r>
                    </a:p>
                  </a:txBody>
                  <a:tcPr/>
                </a:tc>
                <a:tc>
                  <a:txBody>
                    <a:bodyPr/>
                    <a:lstStyle/>
                    <a:p>
                      <a:pPr>
                        <a:buNone/>
                      </a:pPr>
                      <a:r>
                        <a:rPr lang="zh-CN" altLang="en-US"/>
                        <a:t>是否影响项目继续开展</a:t>
                      </a:r>
                    </a:p>
                  </a:txBody>
                  <a:tcPr/>
                </a:tc>
              </a:tr>
              <a:tr h="381000">
                <a:tc>
                  <a:txBody>
                    <a:bodyPr/>
                    <a:lstStyle/>
                    <a:p>
                      <a:pPr>
                        <a:buNone/>
                      </a:pPr>
                      <a:r>
                        <a:rPr lang="en-US" altLang="zh-CN"/>
                        <a:t>1.</a:t>
                      </a:r>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r>
              <a:tr h="381000">
                <a:tc>
                  <a:txBody>
                    <a:bodyPr/>
                    <a:lstStyle/>
                    <a:p>
                      <a:pPr>
                        <a:buNone/>
                      </a:pPr>
                      <a:r>
                        <a:rPr lang="en-US" altLang="zh-CN"/>
                        <a:t>2.</a:t>
                      </a:r>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r>
              <a:tr h="381000">
                <a:tc>
                  <a:txBody>
                    <a:bodyPr/>
                    <a:lstStyle/>
                    <a:p>
                      <a:pPr>
                        <a:buNone/>
                      </a:pPr>
                      <a:r>
                        <a:rPr lang="en-US" altLang="zh-CN"/>
                        <a:t>3.</a:t>
                      </a:r>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r>
            </a:tbl>
          </a:graphicData>
        </a:graphic>
      </p:graphicFrame>
      <p:sp>
        <p:nvSpPr>
          <p:cNvPr id="3" name="文本框 2"/>
          <p:cNvSpPr txBox="1"/>
          <p:nvPr/>
        </p:nvSpPr>
        <p:spPr>
          <a:xfrm>
            <a:off x="1997710" y="5253355"/>
            <a:ext cx="8049895" cy="922020"/>
          </a:xfrm>
          <a:prstGeom prst="rect">
            <a:avLst/>
          </a:prstGeom>
          <a:noFill/>
        </p:spPr>
        <p:txBody>
          <a:bodyPr wrap="square" rtlCol="0">
            <a:spAutoFit/>
          </a:bodyPr>
          <a:lstStyle/>
          <a:p>
            <a:r>
              <a:rPr lang="zh-CN" altLang="en-US">
                <a:solidFill>
                  <a:srgbClr val="FF0000"/>
                </a:solidFill>
              </a:rPr>
              <a:t>注：</a:t>
            </a:r>
            <a:r>
              <a:rPr lang="en-US" altLang="zh-CN">
                <a:solidFill>
                  <a:srgbClr val="FF0000"/>
                </a:solidFill>
              </a:rPr>
              <a:t>1.</a:t>
            </a:r>
            <a:r>
              <a:rPr lang="zh-CN">
                <a:solidFill>
                  <a:srgbClr val="FF0000"/>
                </a:solidFill>
              </a:rPr>
              <a:t>包含受试者随机号</a:t>
            </a:r>
            <a:r>
              <a:rPr lang="en-US" altLang="zh-CN">
                <a:solidFill>
                  <a:srgbClr val="FF0000"/>
                </a:solidFill>
              </a:rPr>
              <a:t>/</a:t>
            </a:r>
            <a:r>
              <a:rPr lang="zh-CN" altLang="en-US">
                <a:solidFill>
                  <a:srgbClr val="FF0000"/>
                </a:solidFill>
              </a:rPr>
              <a:t>编号、</a:t>
            </a:r>
            <a:r>
              <a:rPr lang="en-US" altLang="zh-CN">
                <a:solidFill>
                  <a:srgbClr val="FF0000"/>
                </a:solidFill>
              </a:rPr>
              <a:t>SUSAR</a:t>
            </a:r>
            <a:r>
              <a:rPr lang="zh-CN" altLang="en-US">
                <a:solidFill>
                  <a:srgbClr val="FF0000"/>
                </a:solidFill>
              </a:rPr>
              <a:t>名称、简要诊疗经过、预后等常规上报信息。</a:t>
            </a:r>
          </a:p>
          <a:p>
            <a:r>
              <a:rPr lang="en-US" altLang="zh-CN">
                <a:solidFill>
                  <a:srgbClr val="FF0000"/>
                </a:solidFill>
              </a:rPr>
              <a:t>      </a:t>
            </a:r>
            <a:endParaRPr lang="zh-CN" altLang="en-US">
              <a:solidFill>
                <a:srgbClr val="FF00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自上次审查以来上报的</a:t>
            </a:r>
            <a:r>
              <a:rPr lang="en-US">
                <a:sym typeface="+mn-ea"/>
              </a:rPr>
              <a:t>DSUR</a:t>
            </a:r>
          </a:p>
        </p:txBody>
      </p:sp>
      <p:graphicFrame>
        <p:nvGraphicFramePr>
          <p:cNvPr id="6" name="表格 5"/>
          <p:cNvGraphicFramePr/>
          <p:nvPr>
            <p:custDataLst>
              <p:tags r:id="rId1"/>
            </p:custDataLst>
          </p:nvPr>
        </p:nvGraphicFramePr>
        <p:xfrm>
          <a:off x="1829435" y="2204720"/>
          <a:ext cx="8533130" cy="1524000"/>
        </p:xfrm>
        <a:graphic>
          <a:graphicData uri="http://schemas.openxmlformats.org/drawingml/2006/table">
            <a:tbl>
              <a:tblPr firstRow="1" bandRow="1">
                <a:tableStyleId>{5C22544A-7EE6-4342-B048-85BDC9FD1C3A}</a:tableStyleId>
              </a:tblPr>
              <a:tblGrid>
                <a:gridCol w="3659505"/>
                <a:gridCol w="4873625"/>
              </a:tblGrid>
              <a:tr h="381000">
                <a:tc>
                  <a:txBody>
                    <a:bodyPr/>
                    <a:lstStyle/>
                    <a:p>
                      <a:pPr>
                        <a:buNone/>
                      </a:pPr>
                      <a:r>
                        <a:rPr lang="en-US" altLang="zh-CN"/>
                        <a:t>DSUR</a:t>
                      </a:r>
                      <a:r>
                        <a:rPr lang="zh-CN" altLang="en-US"/>
                        <a:t>简述</a:t>
                      </a:r>
                      <a:r>
                        <a:rPr lang="en-US" altLang="zh-CN" baseline="30000">
                          <a:solidFill>
                            <a:srgbClr val="FF0000"/>
                          </a:solidFill>
                        </a:rPr>
                        <a:t>1</a:t>
                      </a:r>
                    </a:p>
                  </a:txBody>
                  <a:tcPr/>
                </a:tc>
                <a:tc>
                  <a:txBody>
                    <a:bodyPr/>
                    <a:lstStyle/>
                    <a:p>
                      <a:pPr>
                        <a:buNone/>
                      </a:pPr>
                      <a:r>
                        <a:rPr lang="zh-CN" altLang="en-US"/>
                        <a:t>是否影响项目继续开展</a:t>
                      </a:r>
                    </a:p>
                  </a:txBody>
                  <a:tcPr/>
                </a:tc>
              </a:tr>
              <a:tr h="381000">
                <a:tc>
                  <a:txBody>
                    <a:bodyPr/>
                    <a:lstStyle/>
                    <a:p>
                      <a:pPr>
                        <a:buNone/>
                      </a:pPr>
                      <a:endParaRPr lang="zh-CN" altLang="en-US"/>
                    </a:p>
                  </a:txBody>
                  <a:tcPr/>
                </a:tc>
                <a:tc>
                  <a:txBody>
                    <a:bodyPr/>
                    <a:lstStyle/>
                    <a:p>
                      <a:pPr>
                        <a:buNone/>
                      </a:pPr>
                      <a:endParaRPr lang="zh-CN" altLang="en-US"/>
                    </a:p>
                  </a:txBody>
                  <a:tcPr/>
                </a:tc>
              </a:tr>
              <a:tr h="381000">
                <a:tc>
                  <a:txBody>
                    <a:bodyPr/>
                    <a:lstStyle/>
                    <a:p>
                      <a:pPr>
                        <a:buNone/>
                      </a:pPr>
                      <a:endParaRPr lang="zh-CN" altLang="en-US"/>
                    </a:p>
                  </a:txBody>
                  <a:tcPr/>
                </a:tc>
                <a:tc>
                  <a:txBody>
                    <a:bodyPr/>
                    <a:lstStyle/>
                    <a:p>
                      <a:pPr>
                        <a:buNone/>
                      </a:pPr>
                      <a:endParaRPr lang="zh-CN" altLang="en-US"/>
                    </a:p>
                  </a:txBody>
                  <a:tcPr/>
                </a:tc>
              </a:tr>
              <a:tr h="381000">
                <a:tc>
                  <a:txBody>
                    <a:bodyPr/>
                    <a:lstStyle/>
                    <a:p>
                      <a:pPr>
                        <a:buNone/>
                      </a:pPr>
                      <a:endParaRPr lang="zh-CN" altLang="en-US"/>
                    </a:p>
                  </a:txBody>
                  <a:tcPr/>
                </a:tc>
                <a:tc>
                  <a:txBody>
                    <a:bodyPr/>
                    <a:lstStyle/>
                    <a:p>
                      <a:pPr>
                        <a:buNone/>
                      </a:pPr>
                      <a:endParaRPr lang="zh-CN" altLang="en-US"/>
                    </a:p>
                  </a:txBody>
                  <a:tcPr/>
                </a:tc>
              </a:tr>
            </a:tbl>
          </a:graphicData>
        </a:graphic>
      </p:graphicFrame>
      <p:sp>
        <p:nvSpPr>
          <p:cNvPr id="4" name="文本框 3"/>
          <p:cNvSpPr txBox="1"/>
          <p:nvPr/>
        </p:nvSpPr>
        <p:spPr>
          <a:xfrm>
            <a:off x="1997710" y="5609590"/>
            <a:ext cx="8049895" cy="368300"/>
          </a:xfrm>
          <a:prstGeom prst="rect">
            <a:avLst/>
          </a:prstGeom>
          <a:noFill/>
        </p:spPr>
        <p:txBody>
          <a:bodyPr wrap="square" rtlCol="0">
            <a:spAutoFit/>
          </a:bodyPr>
          <a:lstStyle/>
          <a:p>
            <a:r>
              <a:rPr lang="zh-CN" altLang="en-US">
                <a:solidFill>
                  <a:srgbClr val="FF0000"/>
                </a:solidFill>
              </a:rPr>
              <a:t>注：</a:t>
            </a:r>
            <a:r>
              <a:rPr lang="en-US" altLang="zh-CN">
                <a:solidFill>
                  <a:srgbClr val="FF0000"/>
                </a:solidFill>
              </a:rPr>
              <a:t>1.</a:t>
            </a:r>
            <a:r>
              <a:rPr lang="zh-CN">
                <a:solidFill>
                  <a:srgbClr val="FF0000"/>
                </a:solidFill>
              </a:rPr>
              <a:t>详细情况需附完整报告</a:t>
            </a:r>
            <a:r>
              <a:rPr lang="zh-CN" altLang="en-US">
                <a:solidFill>
                  <a:srgbClr val="FF0000"/>
                </a:solidFill>
              </a:rPr>
              <a: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955" y="0"/>
            <a:ext cx="12192000" cy="6858000"/>
          </a:xfrm>
          <a:prstGeom prst="rect">
            <a:avLst/>
          </a:prstGeom>
        </p:spPr>
      </p:pic>
      <p:sp>
        <p:nvSpPr>
          <p:cNvPr id="48" name="矩形 47"/>
          <p:cNvSpPr/>
          <p:nvPr/>
        </p:nvSpPr>
        <p:spPr>
          <a:xfrm>
            <a:off x="11883891" y="811176"/>
            <a:ext cx="308610" cy="1075055"/>
          </a:xfrm>
          <a:prstGeom prst="rect">
            <a:avLst/>
          </a:prstGeom>
        </p:spPr>
        <p:txBody>
          <a:bodyPr wrap="none" lIns="91428" tIns="45713" rIns="91428" bIns="45713">
            <a:spAutoFit/>
          </a:bodyPr>
          <a:lstStyle/>
          <a:p>
            <a:pPr algn="r"/>
            <a:endParaRPr lang="en-US" altLang="zh-CN" sz="6400" b="1" dirty="0">
              <a:solidFill>
                <a:srgbClr val="005DA2"/>
              </a:solidFill>
              <a:latin typeface="微软雅黑" panose="020B0503020204020204" pitchFamily="34" charset="-122"/>
              <a:ea typeface="微软雅黑" panose="020B0503020204020204" pitchFamily="34" charset="-122"/>
            </a:endParaRPr>
          </a:p>
        </p:txBody>
      </p:sp>
      <p:sp>
        <p:nvSpPr>
          <p:cNvPr id="15" name="矩形 14"/>
          <p:cNvSpPr/>
          <p:nvPr/>
        </p:nvSpPr>
        <p:spPr>
          <a:xfrm>
            <a:off x="8787130" y="1930400"/>
            <a:ext cx="3425825" cy="2226945"/>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p>
        </p:txBody>
      </p:sp>
      <p:sp>
        <p:nvSpPr>
          <p:cNvPr id="37" name="Rectangle 4"/>
          <p:cNvSpPr txBox="1">
            <a:spLocks noChangeArrowheads="1"/>
          </p:cNvSpPr>
          <p:nvPr/>
        </p:nvSpPr>
        <p:spPr>
          <a:xfrm>
            <a:off x="8886825" y="2464435"/>
            <a:ext cx="2997200" cy="681990"/>
          </a:xfrm>
          <a:prstGeom prst="rect">
            <a:avLst/>
          </a:prstGeom>
        </p:spPr>
        <p:txBody>
          <a:bodyPr vert="horz" lIns="121920" tIns="60960" rIns="121920" bIns="60960" rtlCol="0" anchor="ctr"/>
          <a:lstStyle>
            <a:lvl1pPr marL="342900" indent="-342900" algn="l" defTabSz="914400" rtl="0" eaLnBrk="1" latinLnBrk="0" hangingPunct="1">
              <a:spcBef>
                <a:spcPct val="20000"/>
              </a:spcBef>
              <a:buFont typeface="Arial" panose="020B060402020209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9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9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9pPr>
          </a:lstStyle>
          <a:p>
            <a:pPr marL="0" indent="0" algn="r">
              <a:buNone/>
            </a:pPr>
            <a:r>
              <a:rPr lang="zh-CN" altLang="en-US" sz="4265" b="1" i="1" dirty="0" smtClean="0">
                <a:solidFill>
                  <a:schemeClr val="bg1"/>
                </a:solidFill>
                <a:latin typeface="微软雅黑" panose="020B0503020204020204" pitchFamily="34" charset="-122"/>
                <a:ea typeface="微软雅黑" panose="020B0503020204020204" pitchFamily="34" charset="-122"/>
                <a:sym typeface="+mn-ea"/>
              </a:rPr>
              <a:t>谢谢！</a:t>
            </a:r>
            <a:endParaRPr lang="zh-CN" altLang="en-US" sz="4265" b="1" i="1" dirty="0">
              <a:solidFill>
                <a:schemeClr val="bg1"/>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5" cstate="print"/>
          <a:srcRect l="5079"/>
          <a:stretch>
            <a:fillRect/>
          </a:stretch>
        </p:blipFill>
        <p:spPr>
          <a:xfrm>
            <a:off x="-47625" y="1932940"/>
            <a:ext cx="3046730" cy="2202180"/>
          </a:xfrm>
          <a:prstGeom prst="rect">
            <a:avLst/>
          </a:prstGeom>
        </p:spPr>
      </p:pic>
      <p:pic>
        <p:nvPicPr>
          <p:cNvPr id="4" name="图片 3"/>
          <p:cNvPicPr>
            <a:picLocks noChangeAspect="1"/>
          </p:cNvPicPr>
          <p:nvPr/>
        </p:nvPicPr>
        <p:blipFill>
          <a:blip r:embed="rId6" cstate="print"/>
          <a:stretch>
            <a:fillRect/>
          </a:stretch>
        </p:blipFill>
        <p:spPr>
          <a:xfrm>
            <a:off x="6415405" y="1936750"/>
            <a:ext cx="2371725" cy="2224405"/>
          </a:xfrm>
          <a:prstGeom prst="rect">
            <a:avLst/>
          </a:prstGeom>
        </p:spPr>
      </p:pic>
      <p:cxnSp>
        <p:nvCxnSpPr>
          <p:cNvPr id="5" name="直接连接符 4"/>
          <p:cNvCxnSpPr/>
          <p:nvPr/>
        </p:nvCxnSpPr>
        <p:spPr>
          <a:xfrm>
            <a:off x="9211310" y="3146425"/>
            <a:ext cx="2672715" cy="2159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 name="Rectangle 4"/>
          <p:cNvSpPr txBox="1">
            <a:spLocks noChangeArrowheads="1"/>
          </p:cNvSpPr>
          <p:nvPr/>
        </p:nvSpPr>
        <p:spPr>
          <a:xfrm>
            <a:off x="8887037" y="3167803"/>
            <a:ext cx="2997200" cy="570653"/>
          </a:xfrm>
          <a:prstGeom prst="rect">
            <a:avLst/>
          </a:prstGeom>
        </p:spPr>
        <p:txBody>
          <a:bodyPr vert="horz" lIns="121920" tIns="60960" rIns="121920" bIns="60960" rtlCol="0" anchor="ctr"/>
          <a:lstStyle>
            <a:lvl1pPr marL="342900" indent="-342900" algn="l" defTabSz="914400" rtl="0" eaLnBrk="1" latinLnBrk="0" hangingPunct="1">
              <a:spcBef>
                <a:spcPct val="20000"/>
              </a:spcBef>
              <a:buFont typeface="Arial" panose="020B060402020209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9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9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9pPr>
          </a:lstStyle>
          <a:p>
            <a:pPr marL="0" indent="0" algn="r">
              <a:buNone/>
            </a:pPr>
            <a:endParaRPr lang="en-US" altLang="zh-CN" sz="2135" b="1" i="1" dirty="0">
              <a:solidFill>
                <a:schemeClr val="bg1"/>
              </a:solidFill>
              <a:latin typeface="微软雅黑" panose="020B0503020204020204" pitchFamily="34" charset="-122"/>
              <a:ea typeface="微软雅黑" panose="020B0503020204020204" pitchFamily="34" charset="-122"/>
              <a:sym typeface="+mn-ea"/>
            </a:endParaRPr>
          </a:p>
        </p:txBody>
      </p:sp>
      <p:pic>
        <p:nvPicPr>
          <p:cNvPr id="7" name="图片 6" descr="WechatIMG28"/>
          <p:cNvPicPr>
            <a:picLocks noChangeAspect="1"/>
          </p:cNvPicPr>
          <p:nvPr/>
        </p:nvPicPr>
        <p:blipFill>
          <a:blip r:embed="rId7"/>
          <a:stretch>
            <a:fillRect/>
          </a:stretch>
        </p:blipFill>
        <p:spPr>
          <a:xfrm>
            <a:off x="2999105" y="1917065"/>
            <a:ext cx="3400425" cy="2253615"/>
          </a:xfrm>
          <a:prstGeom prst="rect">
            <a:avLst/>
          </a:prstGeom>
        </p:spPr>
      </p:pic>
      <p:pic>
        <p:nvPicPr>
          <p:cNvPr id="12" name="图片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0955" y="292967"/>
            <a:ext cx="6187453" cy="1347219"/>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med" p14:dur="700"/>
    </mc:Choice>
    <mc:Fallback xmlns="">
      <p:transition spd="med"/>
    </mc:Fallback>
  </mc:AlternateContent>
  <p:timing>
    <p:tnLst>
      <p:par>
        <p:cTn id="1" dur="indefinite" restart="never" nodeType="tmRoot"/>
      </p:par>
    </p:tnLst>
    <p:bldLst>
      <p:bldP spid="48" grpId="0"/>
      <p:bldP spid="15" grpId="0" animBg="1"/>
      <p:bldP spid="3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a:sym typeface="+mn-ea"/>
              </a:rPr>
              <a:t>项目基本信息</a:t>
            </a:r>
            <a:endParaRPr lang="zh-CN" altLang="en-US"/>
          </a:p>
        </p:txBody>
      </p:sp>
      <p:sp>
        <p:nvSpPr>
          <p:cNvPr id="2" name="文本框 1"/>
          <p:cNvSpPr txBox="1"/>
          <p:nvPr/>
        </p:nvSpPr>
        <p:spPr>
          <a:xfrm>
            <a:off x="1003300" y="1324610"/>
            <a:ext cx="10742930" cy="4815840"/>
          </a:xfrm>
          <a:prstGeom prst="rect">
            <a:avLst/>
          </a:prstGeom>
          <a:noFill/>
        </p:spPr>
        <p:txBody>
          <a:bodyPr wrap="square" rtlCol="0" anchor="t">
            <a:spAutoFit/>
          </a:bodyPr>
          <a:lstStyle/>
          <a:p>
            <a:pPr algn="l">
              <a:lnSpc>
                <a:spcPct val="160000"/>
              </a:lnSpc>
            </a:pPr>
            <a:r>
              <a:rPr lang="zh-CN" altLang="en-US" sz="2400">
                <a:sym typeface="+mn-ea"/>
              </a:rPr>
              <a:t>项目名称：</a:t>
            </a:r>
            <a:endParaRPr lang="zh-CN" altLang="en-US" sz="2400"/>
          </a:p>
          <a:p>
            <a:pPr>
              <a:lnSpc>
                <a:spcPct val="160000"/>
              </a:lnSpc>
            </a:pPr>
            <a:r>
              <a:rPr lang="zh-CN" altLang="en-US" sz="2400">
                <a:sym typeface="+mn-ea"/>
              </a:rPr>
              <a:t>试验分期（适用于注册试验）：</a:t>
            </a:r>
          </a:p>
          <a:p>
            <a:pPr>
              <a:lnSpc>
                <a:spcPct val="160000"/>
              </a:lnSpc>
            </a:pPr>
            <a:r>
              <a:rPr lang="zh-CN" altLang="en-US" sz="2400">
                <a:sym typeface="+mn-ea"/>
              </a:rPr>
              <a:t>申办者</a:t>
            </a:r>
            <a:r>
              <a:rPr lang="en-US" altLang="zh-CN" sz="2400">
                <a:sym typeface="+mn-ea"/>
              </a:rPr>
              <a:t>/</a:t>
            </a:r>
            <a:r>
              <a:rPr lang="zh-CN" altLang="en-US" sz="2400">
                <a:sym typeface="+mn-ea"/>
              </a:rPr>
              <a:t>发起人：</a:t>
            </a:r>
            <a:r>
              <a:rPr lang="zh-CN" altLang="en-US" sz="2400">
                <a:sym typeface="Wingdings 2" panose="05020102010507070707" charset="0"/>
              </a:rPr>
              <a:t></a:t>
            </a:r>
            <a:r>
              <a:rPr lang="en-US" altLang="zh-CN" sz="2400">
                <a:sym typeface="+mn-ea"/>
              </a:rPr>
              <a:t>NMPA </a:t>
            </a:r>
            <a:r>
              <a:rPr lang="en-US" altLang="zh-CN" sz="2400">
                <a:sym typeface="Wingdings 2" panose="05020102010507070707" charset="0"/>
              </a:rPr>
              <a:t></a:t>
            </a:r>
            <a:r>
              <a:rPr lang="zh-CN" altLang="en-US" sz="2400">
                <a:sym typeface="Wingdings 2" panose="05020102010507070707" charset="0"/>
              </a:rPr>
              <a:t>基金（</a:t>
            </a:r>
            <a:r>
              <a:rPr lang="zh-CN" altLang="en-US" sz="2400" u="sng">
                <a:sym typeface="Wingdings 2" panose="05020102010507070707" charset="0"/>
              </a:rPr>
              <a:t>名称</a:t>
            </a:r>
            <a:r>
              <a:rPr lang="zh-CN" altLang="en-US" sz="2400">
                <a:sym typeface="Wingdings 2" panose="05020102010507070707" charset="0"/>
              </a:rPr>
              <a:t>）</a:t>
            </a:r>
            <a:r>
              <a:rPr lang="en-US" altLang="zh-CN" sz="2400">
                <a:sym typeface="Wingdings 2" panose="05020102010507070707" charset="0"/>
              </a:rPr>
              <a:t></a:t>
            </a:r>
            <a:r>
              <a:rPr lang="zh-CN" altLang="en-US" sz="2400">
                <a:sym typeface="Wingdings 2" panose="05020102010507070707" charset="0"/>
              </a:rPr>
              <a:t>研究者</a:t>
            </a:r>
            <a:endParaRPr lang="zh-CN" altLang="en-US" sz="2400">
              <a:sym typeface="+mn-ea"/>
            </a:endParaRPr>
          </a:p>
          <a:p>
            <a:pPr>
              <a:lnSpc>
                <a:spcPct val="160000"/>
              </a:lnSpc>
            </a:pPr>
            <a:r>
              <a:rPr lang="zh-CN" altLang="en-US" sz="2400">
                <a:sym typeface="+mn-ea"/>
              </a:rPr>
              <a:t>组长单位：</a:t>
            </a:r>
          </a:p>
          <a:p>
            <a:pPr>
              <a:lnSpc>
                <a:spcPct val="160000"/>
              </a:lnSpc>
            </a:pP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CRO</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a:t>
            </a:r>
          </a:p>
          <a:p>
            <a:pPr>
              <a:lnSpc>
                <a:spcPct val="16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是否涉及遗传办申请：</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Wingdings 2" panose="05020102010507070707" charset="0"/>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Wingdings 2" panose="05020102010507070707" charset="0"/>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Wingdings 2" panose="05020102010507070707" charset="0"/>
              </a:rPr>
              <a:t>是</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Wingdings 2" panose="05020102010507070707" charset="0"/>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Wingdings 2" panose="05020102010507070707" charset="0"/>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Wingdings 2" panose="05020102010507070707" charset="0"/>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Wingdings 2" panose="05020102010507070707" charset="0"/>
              </a:rPr>
              <a:t>行政审批</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Wingdings 2" panose="05020102010507070707" charset="0"/>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Wingdings 2" panose="05020102010507070707" charset="0"/>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Wingdings 2" panose="05020102010507070707" charset="0"/>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Wingdings 2" panose="05020102010507070707" charset="0"/>
              </a:rPr>
              <a:t>备案</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Wingdings 2" panose="05020102010507070707" charset="0"/>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Wingdings 2" panose="05020102010507070707" charset="0"/>
              </a:rPr>
              <a:t>时间：</a:t>
            </a:r>
            <a:r>
              <a:rPr lang="en-US" altLang="zh-CN" sz="2400" u="sng">
                <a:latin typeface="微软雅黑" panose="020B0503020204020204" pitchFamily="34" charset="-122"/>
                <a:ea typeface="微软雅黑" panose="020B0503020204020204" pitchFamily="34" charset="-122"/>
                <a:cs typeface="微软雅黑" panose="020B0503020204020204" pitchFamily="34" charset="-122"/>
                <a:sym typeface="Wingdings 2" panose="05020102010507070707" charset="0"/>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Wingdings 2" panose="05020102010507070707" charset="0"/>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Wingdings 2" panose="05020102010507070707" charset="0"/>
              </a:rPr>
              <a:t>）否</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60000"/>
              </a:lnSpc>
            </a:pPr>
            <a:r>
              <a:rPr lang="zh-CN" altLang="en-US" sz="2400">
                <a:sym typeface="+mn-ea"/>
              </a:rPr>
              <a:t>研究中心：北京积水潭医院</a:t>
            </a:r>
            <a:r>
              <a:rPr lang="en-US" altLang="zh-CN" sz="2400">
                <a:sym typeface="+mn-ea"/>
              </a:rPr>
              <a:t>   </a:t>
            </a:r>
            <a:r>
              <a:rPr lang="en-US" sz="2400">
                <a:sym typeface="+mn-ea"/>
              </a:rPr>
              <a:t>XXXX</a:t>
            </a:r>
            <a:r>
              <a:rPr lang="zh-CN" altLang="en-US" sz="2400">
                <a:sym typeface="+mn-ea"/>
              </a:rPr>
              <a:t>科</a:t>
            </a:r>
          </a:p>
          <a:p>
            <a:pPr>
              <a:lnSpc>
                <a:spcPct val="160000"/>
              </a:lnSpc>
            </a:pPr>
            <a:r>
              <a:rPr lang="zh-CN" altLang="en-US" sz="2400">
                <a:sym typeface="+mn-ea"/>
              </a:rPr>
              <a:t>主要研究者：</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mn-ea"/>
                <a:sym typeface="+mn-ea"/>
              </a:rPr>
              <a:t>审查历程</a:t>
            </a:r>
            <a:endParaRPr lang="zh-CN" altLang="en-US" dirty="0"/>
          </a:p>
        </p:txBody>
      </p:sp>
      <p:graphicFrame>
        <p:nvGraphicFramePr>
          <p:cNvPr id="3" name="表格 2"/>
          <p:cNvGraphicFramePr/>
          <p:nvPr>
            <p:custDataLst>
              <p:tags r:id="rId1"/>
            </p:custDataLst>
          </p:nvPr>
        </p:nvGraphicFramePr>
        <p:xfrm>
          <a:off x="1952625" y="1812925"/>
          <a:ext cx="8531225" cy="3389630"/>
        </p:xfrm>
        <a:graphic>
          <a:graphicData uri="http://schemas.openxmlformats.org/drawingml/2006/table">
            <a:tbl>
              <a:tblPr firstRow="1" bandRow="1">
                <a:tableStyleId>{5C22544A-7EE6-4342-B048-85BDC9FD1C3A}</a:tableStyleId>
              </a:tblPr>
              <a:tblGrid>
                <a:gridCol w="1706245"/>
                <a:gridCol w="1706245"/>
                <a:gridCol w="1706245"/>
                <a:gridCol w="1706245"/>
                <a:gridCol w="1706245"/>
              </a:tblGrid>
              <a:tr h="549910">
                <a:tc>
                  <a:txBody>
                    <a:bodyPr/>
                    <a:lstStyle/>
                    <a:p>
                      <a:pPr>
                        <a:buNone/>
                      </a:pPr>
                      <a:r>
                        <a:rPr lang="zh-CN" altLang="en-US"/>
                        <a:t>审查经过</a:t>
                      </a:r>
                    </a:p>
                  </a:txBody>
                  <a:tcPr/>
                </a:tc>
                <a:tc>
                  <a:txBody>
                    <a:bodyPr/>
                    <a:lstStyle/>
                    <a:p>
                      <a:pPr>
                        <a:buNone/>
                      </a:pPr>
                      <a:r>
                        <a:rPr lang="zh-CN" altLang="en-US"/>
                        <a:t>批准文件及版本信息</a:t>
                      </a:r>
                    </a:p>
                  </a:txBody>
                  <a:tcPr/>
                </a:tc>
                <a:tc>
                  <a:txBody>
                    <a:bodyPr/>
                    <a:lstStyle/>
                    <a:p>
                      <a:pPr>
                        <a:buNone/>
                      </a:pPr>
                      <a:r>
                        <a:rPr lang="zh-CN" altLang="en-US"/>
                        <a:t>批件日期</a:t>
                      </a:r>
                      <a:r>
                        <a:rPr lang="en-US" altLang="zh-CN"/>
                        <a:t>/</a:t>
                      </a:r>
                      <a:r>
                        <a:rPr lang="zh-CN" altLang="en-US"/>
                        <a:t>有效期</a:t>
                      </a:r>
                    </a:p>
                  </a:txBody>
                  <a:tcPr/>
                </a:tc>
                <a:tc>
                  <a:txBody>
                    <a:bodyPr/>
                    <a:lstStyle/>
                    <a:p>
                      <a:pPr>
                        <a:buNone/>
                      </a:pPr>
                      <a:r>
                        <a:rPr lang="zh-CN" altLang="en-US"/>
                        <a:t>跟踪审查频率</a:t>
                      </a:r>
                    </a:p>
                  </a:txBody>
                  <a:tcPr/>
                </a:tc>
                <a:tc>
                  <a:txBody>
                    <a:bodyPr/>
                    <a:lstStyle/>
                    <a:p>
                      <a:pPr>
                        <a:buNone/>
                      </a:pPr>
                      <a:r>
                        <a:rPr lang="zh-CN" altLang="en-US"/>
                        <a:t>备注</a:t>
                      </a:r>
                    </a:p>
                  </a:txBody>
                  <a:tcPr/>
                </a:tc>
              </a:tr>
              <a:tr h="549910">
                <a:tc>
                  <a:txBody>
                    <a:bodyPr/>
                    <a:lstStyle/>
                    <a:p>
                      <a:pPr>
                        <a:buNone/>
                      </a:pPr>
                      <a:r>
                        <a:rPr lang="zh-CN" altLang="en-US"/>
                        <a:t>初审</a:t>
                      </a:r>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r>
              <a:tr h="549910">
                <a:tc>
                  <a:txBody>
                    <a:bodyPr/>
                    <a:lstStyle/>
                    <a:p>
                      <a:pPr>
                        <a:buNone/>
                      </a:pPr>
                      <a:r>
                        <a:rPr lang="zh-CN" altLang="en-US"/>
                        <a:t>修正案</a:t>
                      </a:r>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r>
              <a:tr h="549910">
                <a:tc>
                  <a:txBody>
                    <a:bodyPr/>
                    <a:lstStyle/>
                    <a:p>
                      <a:pPr>
                        <a:buNone/>
                      </a:pPr>
                      <a:r>
                        <a:rPr lang="zh-CN" altLang="en-US"/>
                        <a:t>第一次跟踪</a:t>
                      </a:r>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r>
              <a:tr h="549910">
                <a:tc>
                  <a:txBody>
                    <a:bodyPr/>
                    <a:lstStyle/>
                    <a:p>
                      <a:pPr>
                        <a:buNone/>
                      </a:pPr>
                      <a:r>
                        <a:rPr lang="zh-CN" altLang="en-US"/>
                        <a:t>第二次跟踪</a:t>
                      </a:r>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r>
              <a:tr h="549910">
                <a:tc>
                  <a:txBody>
                    <a:bodyPr/>
                    <a:lstStyle/>
                    <a:p>
                      <a:pPr>
                        <a:buNone/>
                      </a:pPr>
                      <a:r>
                        <a:rPr lang="en-US" altLang="zh-CN"/>
                        <a:t>......</a:t>
                      </a:r>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r>
            </a:tbl>
          </a:graphicData>
        </a:graphic>
      </p:graphicFrame>
      <p:sp>
        <p:nvSpPr>
          <p:cNvPr id="4" name="文本框 3"/>
          <p:cNvSpPr txBox="1"/>
          <p:nvPr/>
        </p:nvSpPr>
        <p:spPr>
          <a:xfrm>
            <a:off x="1997710" y="5609590"/>
            <a:ext cx="8049895" cy="368300"/>
          </a:xfrm>
          <a:prstGeom prst="rect">
            <a:avLst/>
          </a:prstGeom>
          <a:noFill/>
        </p:spPr>
        <p:txBody>
          <a:bodyPr wrap="square" rtlCol="0">
            <a:spAutoFit/>
          </a:bodyPr>
          <a:lstStyle/>
          <a:p>
            <a:r>
              <a:rPr lang="zh-CN" altLang="en-US">
                <a:solidFill>
                  <a:srgbClr val="FF0000"/>
                </a:solidFill>
              </a:rPr>
              <a:t>注：根据实际情况填写，不适用的条目请标注</a:t>
            </a:r>
            <a:r>
              <a:rPr lang="en-US" altLang="zh-CN">
                <a:solidFill>
                  <a:srgbClr val="FF0000"/>
                </a:solidFill>
              </a:rPr>
              <a:t>“</a:t>
            </a:r>
            <a:r>
              <a:rPr lang="zh-CN" altLang="en-US">
                <a:solidFill>
                  <a:srgbClr val="FF0000"/>
                </a:solidFill>
              </a:rPr>
              <a:t>不适用</a:t>
            </a:r>
            <a:r>
              <a:rPr lang="en-US" altLang="zh-CN">
                <a:solidFill>
                  <a:srgbClr val="FF0000"/>
                </a:solidFill>
              </a:rPr>
              <a:t>”</a:t>
            </a:r>
            <a:r>
              <a:rPr lang="zh-CN" altLang="en-US">
                <a:solidFill>
                  <a:srgbClr val="FF0000"/>
                </a:solidFill>
              </a:rPr>
              <a:t>。</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本中心项目进展</a:t>
            </a:r>
          </a:p>
        </p:txBody>
      </p:sp>
      <p:sp>
        <p:nvSpPr>
          <p:cNvPr id="100" name="文本框 99"/>
          <p:cNvSpPr txBox="1"/>
          <p:nvPr/>
        </p:nvSpPr>
        <p:spPr>
          <a:xfrm>
            <a:off x="937895" y="1224280"/>
            <a:ext cx="9369425" cy="5431155"/>
          </a:xfrm>
          <a:prstGeom prst="rect">
            <a:avLst/>
          </a:prstGeom>
          <a:noFill/>
          <a:ln w="9525">
            <a:noFill/>
          </a:ln>
        </p:spPr>
        <p:txBody>
          <a:bodyPr wrap="square">
            <a:spAutoFit/>
          </a:bodyPr>
          <a:lstStyle/>
          <a:p>
            <a:pPr marL="342900" indent="-342900" fontAlgn="auto">
              <a:lnSpc>
                <a:spcPct val="150000"/>
              </a:lnSpc>
              <a:spcAft>
                <a:spcPts val="600"/>
              </a:spcAft>
              <a:buFont typeface="Wingdings" panose="05000000000000000000" charset="0"/>
              <a:buChar char="n"/>
            </a:pPr>
            <a:r>
              <a:rPr lang="zh-CN" sz="2400" b="0">
                <a:latin typeface="微软雅黑" panose="020B0503020204020204" pitchFamily="34" charset="-122"/>
                <a:ea typeface="微软雅黑" panose="020B0503020204020204" pitchFamily="34" charset="-122"/>
                <a:cs typeface="微软雅黑" panose="020B0503020204020204" pitchFamily="34" charset="-122"/>
              </a:rPr>
              <a:t>第一例受试者筛选时间：</a:t>
            </a:r>
          </a:p>
          <a:p>
            <a:pPr marL="342900" indent="-342900" fontAlgn="auto">
              <a:lnSpc>
                <a:spcPct val="150000"/>
              </a:lnSpc>
              <a:spcAft>
                <a:spcPts val="600"/>
              </a:spcAft>
              <a:buFont typeface="Wingdings" panose="05000000000000000000" charset="0"/>
              <a:buChar char="n"/>
            </a:pPr>
            <a:r>
              <a:rPr lang="zh-CN" altLang="en-US" sz="2400" b="0">
                <a:latin typeface="微软雅黑" panose="020B0503020204020204" pitchFamily="34" charset="-122"/>
                <a:ea typeface="微软雅黑" panose="020B0503020204020204" pitchFamily="34" charset="-122"/>
                <a:cs typeface="微软雅黑" panose="020B0503020204020204" pitchFamily="34" charset="-122"/>
              </a:rPr>
              <a:t>第一例受试者入组时间：</a:t>
            </a:r>
          </a:p>
          <a:p>
            <a:pPr marL="342900" indent="-342900" fontAlgn="auto">
              <a:lnSpc>
                <a:spcPct val="150000"/>
              </a:lnSpc>
              <a:spcAft>
                <a:spcPts val="600"/>
              </a:spcAft>
              <a:buFont typeface="Wingdings" panose="05000000000000000000" charset="0"/>
              <a:buChar char="n"/>
            </a:pPr>
            <a:r>
              <a:rPr lang="zh-CN" altLang="en-US" sz="2400" b="0">
                <a:latin typeface="微软雅黑" panose="020B0503020204020204" pitchFamily="34" charset="-122"/>
                <a:ea typeface="微软雅黑" panose="020B0503020204020204" pitchFamily="34" charset="-122"/>
                <a:cs typeface="微软雅黑" panose="020B0503020204020204" pitchFamily="34" charset="-122"/>
              </a:rPr>
              <a:t>目前本中心筛选例数：</a:t>
            </a:r>
          </a:p>
          <a:p>
            <a:pPr marL="342900" indent="-342900" fontAlgn="auto">
              <a:lnSpc>
                <a:spcPct val="150000"/>
              </a:lnSpc>
              <a:spcAft>
                <a:spcPts val="600"/>
              </a:spcAft>
              <a:buFont typeface="Wingdings" panose="05000000000000000000" charset="0"/>
              <a:buChar char="n"/>
            </a:pPr>
            <a:r>
              <a:rPr lang="zh-CN" altLang="en-US" sz="2400" b="0">
                <a:latin typeface="微软雅黑" panose="020B0503020204020204" pitchFamily="34" charset="-122"/>
                <a:ea typeface="微软雅黑" panose="020B0503020204020204" pitchFamily="34" charset="-122"/>
                <a:cs typeface="微软雅黑" panose="020B0503020204020204" pitchFamily="34" charset="-122"/>
              </a:rPr>
              <a:t>受试者入组数</a:t>
            </a:r>
          </a:p>
          <a:p>
            <a:pPr marL="800100" lvl="1" indent="-342900" fontAlgn="auto">
              <a:lnSpc>
                <a:spcPct val="150000"/>
              </a:lnSpc>
              <a:spcAft>
                <a:spcPts val="600"/>
              </a:spcAft>
              <a:buFont typeface="Wingdings" panose="05000000000000000000" charset="0"/>
              <a:buChar char="n"/>
            </a:pPr>
            <a:r>
              <a:rPr lang="zh-CN" altLang="en-US" sz="2400" b="0">
                <a:latin typeface="微软雅黑" panose="020B0503020204020204" pitchFamily="34" charset="-122"/>
                <a:ea typeface="微软雅黑" panose="020B0503020204020204" pitchFamily="34" charset="-122"/>
                <a:cs typeface="微软雅黑" panose="020B0503020204020204" pitchFamily="34" charset="-122"/>
              </a:rPr>
              <a:t>已完成：</a:t>
            </a:r>
          </a:p>
          <a:p>
            <a:pPr marL="800100" lvl="1" indent="-342900" fontAlgn="auto">
              <a:lnSpc>
                <a:spcPct val="150000"/>
              </a:lnSpc>
              <a:spcAft>
                <a:spcPts val="600"/>
              </a:spcAft>
              <a:buFont typeface="Wingdings" panose="05000000000000000000" charset="0"/>
              <a:buChar char="n"/>
            </a:pPr>
            <a:r>
              <a:rPr lang="zh-CN" altLang="en-US" sz="2400" b="0">
                <a:latin typeface="微软雅黑" panose="020B0503020204020204" pitchFamily="34" charset="-122"/>
                <a:ea typeface="微软雅黑" panose="020B0503020204020204" pitchFamily="34" charset="-122"/>
                <a:cs typeface="微软雅黑" panose="020B0503020204020204" pitchFamily="34" charset="-122"/>
              </a:rPr>
              <a:t>正在随访：</a:t>
            </a:r>
          </a:p>
          <a:p>
            <a:pPr marL="800100" lvl="1" indent="-342900" fontAlgn="auto">
              <a:lnSpc>
                <a:spcPct val="200000"/>
              </a:lnSpc>
              <a:spcAft>
                <a:spcPts val="600"/>
              </a:spcAft>
              <a:buFont typeface="Wingdings" panose="05000000000000000000" charset="0"/>
              <a:buChar char="n"/>
            </a:pPr>
            <a:r>
              <a:rPr lang="zh-CN" altLang="en-US" sz="2400" b="0">
                <a:latin typeface="微软雅黑" panose="020B0503020204020204" pitchFamily="34" charset="-122"/>
                <a:ea typeface="微软雅黑" panose="020B0503020204020204" pitchFamily="34" charset="-122"/>
                <a:cs typeface="微软雅黑" panose="020B0503020204020204" pitchFamily="34" charset="-122"/>
              </a:rPr>
              <a:t>脱落及原因：</a:t>
            </a:r>
          </a:p>
          <a:p>
            <a:pPr marL="342900" indent="-342900" fontAlgn="auto">
              <a:lnSpc>
                <a:spcPct val="200000"/>
              </a:lnSpc>
              <a:spcAft>
                <a:spcPts val="600"/>
              </a:spcAft>
              <a:buFont typeface="Wingdings" panose="05000000000000000000" charset="0"/>
              <a:buChar char="n"/>
            </a:pPr>
            <a:endParaRPr lang="zh-CN" altLang="en-US" sz="2400" b="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本次汇报时间段</a:t>
            </a:r>
          </a:p>
        </p:txBody>
      </p:sp>
      <p:graphicFrame>
        <p:nvGraphicFramePr>
          <p:cNvPr id="6" name="表格 5"/>
          <p:cNvGraphicFramePr/>
          <p:nvPr>
            <p:custDataLst>
              <p:tags r:id="rId1"/>
            </p:custDataLst>
          </p:nvPr>
        </p:nvGraphicFramePr>
        <p:xfrm>
          <a:off x="1829435" y="2204720"/>
          <a:ext cx="8533130" cy="1225296"/>
        </p:xfrm>
        <a:graphic>
          <a:graphicData uri="http://schemas.openxmlformats.org/drawingml/2006/table">
            <a:tbl>
              <a:tblPr firstRow="1" bandRow="1">
                <a:tableStyleId>{5C22544A-7EE6-4342-B048-85BDC9FD1C3A}</a:tableStyleId>
              </a:tblPr>
              <a:tblGrid>
                <a:gridCol w="2599055"/>
                <a:gridCol w="2938780"/>
                <a:gridCol w="2995295"/>
              </a:tblGrid>
              <a:tr h="381000">
                <a:tc>
                  <a:txBody>
                    <a:bodyPr/>
                    <a:lstStyle/>
                    <a:p>
                      <a:pPr>
                        <a:lnSpc>
                          <a:spcPct val="190000"/>
                        </a:lnSpc>
                        <a:buNone/>
                      </a:pPr>
                      <a:r>
                        <a:rPr lang="zh-CN" altLang="en-US"/>
                        <a:t>第几次跟踪审查</a:t>
                      </a:r>
                    </a:p>
                  </a:txBody>
                  <a:tcPr/>
                </a:tc>
                <a:tc>
                  <a:txBody>
                    <a:bodyPr/>
                    <a:lstStyle/>
                    <a:p>
                      <a:pPr>
                        <a:lnSpc>
                          <a:spcPct val="190000"/>
                        </a:lnSpc>
                        <a:buNone/>
                      </a:pPr>
                      <a:r>
                        <a:rPr lang="zh-CN" altLang="en-US" sz="1800">
                          <a:sym typeface="+mn-ea"/>
                        </a:rPr>
                        <a:t>开始时间</a:t>
                      </a:r>
                      <a:endParaRPr lang="zh-CN" altLang="en-US"/>
                    </a:p>
                  </a:txBody>
                  <a:tcPr/>
                </a:tc>
                <a:tc>
                  <a:txBody>
                    <a:bodyPr/>
                    <a:lstStyle/>
                    <a:p>
                      <a:pPr>
                        <a:lnSpc>
                          <a:spcPct val="190000"/>
                        </a:lnSpc>
                        <a:buNone/>
                      </a:pPr>
                      <a:r>
                        <a:rPr lang="zh-CN" altLang="en-US"/>
                        <a:t>结束时间</a:t>
                      </a:r>
                    </a:p>
                  </a:txBody>
                  <a:tcPr/>
                </a:tc>
              </a:tr>
              <a:tr h="370205">
                <a:tc>
                  <a:txBody>
                    <a:bodyPr/>
                    <a:lstStyle/>
                    <a:p>
                      <a:pPr>
                        <a:lnSpc>
                          <a:spcPct val="190000"/>
                        </a:lnSpc>
                        <a:buNone/>
                      </a:pPr>
                      <a:endParaRPr lang="zh-CN" altLang="en-US"/>
                    </a:p>
                  </a:txBody>
                  <a:tcPr/>
                </a:tc>
                <a:tc>
                  <a:txBody>
                    <a:bodyPr/>
                    <a:lstStyle/>
                    <a:p>
                      <a:pPr>
                        <a:lnSpc>
                          <a:spcPct val="190000"/>
                        </a:lnSpc>
                        <a:buNone/>
                      </a:pPr>
                      <a:endParaRPr lang="zh-CN" altLang="en-US"/>
                    </a:p>
                  </a:txBody>
                  <a:tcPr/>
                </a:tc>
                <a:tc>
                  <a:txBody>
                    <a:bodyPr/>
                    <a:lstStyle/>
                    <a:p>
                      <a:pPr>
                        <a:lnSpc>
                          <a:spcPct val="190000"/>
                        </a:lnSpc>
                        <a:buNone/>
                      </a:pPr>
                      <a:endParaRPr lang="zh-CN" altLang="en-US"/>
                    </a:p>
                  </a:txBody>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自上次审查以来研究人员变更情况</a:t>
            </a:r>
            <a:endParaRPr lang="zh-CN" altLang="en-US"/>
          </a:p>
        </p:txBody>
      </p:sp>
      <p:graphicFrame>
        <p:nvGraphicFramePr>
          <p:cNvPr id="3" name="表格 2"/>
          <p:cNvGraphicFramePr/>
          <p:nvPr>
            <p:custDataLst>
              <p:tags r:id="rId1"/>
            </p:custDataLst>
          </p:nvPr>
        </p:nvGraphicFramePr>
        <p:xfrm>
          <a:off x="1828800" y="2667000"/>
          <a:ext cx="8532495" cy="1524000"/>
        </p:xfrm>
        <a:graphic>
          <a:graphicData uri="http://schemas.openxmlformats.org/drawingml/2006/table">
            <a:tbl>
              <a:tblPr firstRow="1" bandRow="1">
                <a:tableStyleId>{5C22544A-7EE6-4342-B048-85BDC9FD1C3A}</a:tableStyleId>
              </a:tblPr>
              <a:tblGrid>
                <a:gridCol w="2133124"/>
                <a:gridCol w="2133124"/>
                <a:gridCol w="2133123"/>
                <a:gridCol w="2133124"/>
              </a:tblGrid>
              <a:tr h="381000">
                <a:tc>
                  <a:txBody>
                    <a:bodyPr/>
                    <a:lstStyle/>
                    <a:p>
                      <a:pPr>
                        <a:buNone/>
                      </a:pPr>
                      <a:r>
                        <a:rPr lang="zh-CN" altLang="en-US"/>
                        <a:t>新增研究者姓名</a:t>
                      </a:r>
                    </a:p>
                  </a:txBody>
                  <a:tcPr/>
                </a:tc>
                <a:tc>
                  <a:txBody>
                    <a:bodyPr/>
                    <a:lstStyle/>
                    <a:p>
                      <a:pPr>
                        <a:buNone/>
                      </a:pPr>
                      <a:r>
                        <a:rPr lang="zh-CN" altLang="en-US"/>
                        <a:t>授权分工</a:t>
                      </a:r>
                    </a:p>
                  </a:txBody>
                  <a:tcPr/>
                </a:tc>
                <a:tc>
                  <a:txBody>
                    <a:bodyPr/>
                    <a:lstStyle/>
                    <a:p>
                      <a:pPr>
                        <a:buNone/>
                      </a:pPr>
                      <a:r>
                        <a:rPr lang="en-US" altLang="zh-CN"/>
                        <a:t>GCP</a:t>
                      </a:r>
                      <a:r>
                        <a:rPr lang="zh-CN" altLang="en-US"/>
                        <a:t>培训情况</a:t>
                      </a:r>
                    </a:p>
                  </a:txBody>
                  <a:tcPr/>
                </a:tc>
                <a:tc>
                  <a:txBody>
                    <a:bodyPr/>
                    <a:lstStyle/>
                    <a:p>
                      <a:pPr>
                        <a:buNone/>
                      </a:pPr>
                      <a:r>
                        <a:rPr lang="zh-CN" altLang="en-US"/>
                        <a:t>项目培训情况</a:t>
                      </a:r>
                    </a:p>
                  </a:txBody>
                  <a:tcPr/>
                </a:tc>
              </a:tr>
              <a:tr h="381000">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r>
              <a:tr h="381000">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r>
              <a:tr h="381000">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r>
            </a:tbl>
          </a:graphicData>
        </a:graphic>
      </p:graphicFrame>
      <p:sp>
        <p:nvSpPr>
          <p:cNvPr id="4" name="文本框 3"/>
          <p:cNvSpPr txBox="1"/>
          <p:nvPr/>
        </p:nvSpPr>
        <p:spPr>
          <a:xfrm>
            <a:off x="1997710" y="5609590"/>
            <a:ext cx="8049895" cy="368300"/>
          </a:xfrm>
          <a:prstGeom prst="rect">
            <a:avLst/>
          </a:prstGeom>
          <a:noFill/>
        </p:spPr>
        <p:txBody>
          <a:bodyPr wrap="square" rtlCol="0">
            <a:spAutoFit/>
          </a:bodyPr>
          <a:lstStyle/>
          <a:p>
            <a:r>
              <a:rPr lang="zh-CN" altLang="en-US">
                <a:solidFill>
                  <a:srgbClr val="FF0000"/>
                </a:solidFill>
              </a:rPr>
              <a:t>注：</a:t>
            </a:r>
            <a:r>
              <a:rPr lang="zh-CN">
                <a:solidFill>
                  <a:srgbClr val="FF0000"/>
                </a:solidFill>
              </a:rPr>
              <a:t>需要按照</a:t>
            </a:r>
            <a:r>
              <a:rPr lang="en-US" altLang="zh-CN">
                <a:solidFill>
                  <a:srgbClr val="FF0000"/>
                </a:solidFill>
              </a:rPr>
              <a:t>EC</a:t>
            </a:r>
            <a:r>
              <a:rPr lang="zh-CN" altLang="en-US">
                <a:solidFill>
                  <a:srgbClr val="FF0000"/>
                </a:solidFill>
              </a:rPr>
              <a:t>要求提供研究者简历。</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自上次审查以来遗传资源变更情况</a:t>
            </a:r>
            <a:endParaRPr lang="zh-CN" altLang="en-US"/>
          </a:p>
        </p:txBody>
      </p:sp>
      <p:graphicFrame>
        <p:nvGraphicFramePr>
          <p:cNvPr id="4" name="表格 3"/>
          <p:cNvGraphicFramePr/>
          <p:nvPr>
            <p:custDataLst>
              <p:tags r:id="rId1"/>
            </p:custDataLst>
          </p:nvPr>
        </p:nvGraphicFramePr>
        <p:xfrm>
          <a:off x="1828800" y="2857500"/>
          <a:ext cx="8532495" cy="1143000"/>
        </p:xfrm>
        <a:graphic>
          <a:graphicData uri="http://schemas.openxmlformats.org/drawingml/2006/table">
            <a:tbl>
              <a:tblPr firstRow="1" bandRow="1">
                <a:tableStyleId>{5C22544A-7EE6-4342-B048-85BDC9FD1C3A}</a:tableStyleId>
              </a:tblPr>
              <a:tblGrid>
                <a:gridCol w="2394585"/>
                <a:gridCol w="3293745"/>
                <a:gridCol w="2844165"/>
              </a:tblGrid>
              <a:tr h="381000">
                <a:tc>
                  <a:txBody>
                    <a:bodyPr/>
                    <a:lstStyle/>
                    <a:p>
                      <a:pPr>
                        <a:buNone/>
                      </a:pPr>
                      <a:r>
                        <a:rPr lang="zh-CN" altLang="en-US"/>
                        <a:t>变更情况</a:t>
                      </a:r>
                    </a:p>
                  </a:txBody>
                  <a:tcPr/>
                </a:tc>
                <a:tc>
                  <a:txBody>
                    <a:bodyPr/>
                    <a:lstStyle/>
                    <a:p>
                      <a:pPr>
                        <a:buNone/>
                      </a:pPr>
                      <a:r>
                        <a:rPr lang="zh-CN" altLang="en-US" sz="1800">
                          <a:sym typeface="+mn-ea"/>
                        </a:rPr>
                        <a:t>是否获得遗传办批件</a:t>
                      </a:r>
                      <a:r>
                        <a:rPr lang="en-US" altLang="zh-CN" sz="1800">
                          <a:sym typeface="+mn-ea"/>
                        </a:rPr>
                        <a:t>/</a:t>
                      </a:r>
                      <a:r>
                        <a:rPr lang="zh-CN" altLang="en-US" sz="1800">
                          <a:sym typeface="+mn-ea"/>
                        </a:rPr>
                        <a:t>备案</a:t>
                      </a:r>
                      <a:endParaRPr lang="zh-CN" altLang="en-US"/>
                    </a:p>
                  </a:txBody>
                  <a:tcPr/>
                </a:tc>
                <a:tc>
                  <a:txBody>
                    <a:bodyPr/>
                    <a:lstStyle/>
                    <a:p>
                      <a:pPr>
                        <a:buNone/>
                      </a:pPr>
                      <a:r>
                        <a:rPr lang="zh-CN" altLang="en-US"/>
                        <a:t>获得遗传办批件</a:t>
                      </a:r>
                      <a:r>
                        <a:rPr lang="en-US" altLang="zh-CN"/>
                        <a:t>/</a:t>
                      </a:r>
                      <a:r>
                        <a:rPr lang="zh-CN" altLang="en-US"/>
                        <a:t>备案时间</a:t>
                      </a:r>
                    </a:p>
                  </a:txBody>
                  <a:tcPr/>
                </a:tc>
              </a:tr>
              <a:tr h="381000">
                <a:tc>
                  <a:txBody>
                    <a:bodyPr/>
                    <a:lstStyle/>
                    <a:p>
                      <a:pPr>
                        <a:buNone/>
                      </a:pPr>
                      <a:r>
                        <a:rPr lang="zh-CN" altLang="en-US"/>
                        <a:t>合作方变更</a:t>
                      </a:r>
                      <a:r>
                        <a:rPr lang="en-US" altLang="zh-CN" b="1" baseline="30000">
                          <a:solidFill>
                            <a:srgbClr val="FF0000"/>
                          </a:solidFill>
                        </a:rPr>
                        <a:t>1</a:t>
                      </a:r>
                    </a:p>
                  </a:txBody>
                  <a:tcPr/>
                </a:tc>
                <a:tc>
                  <a:txBody>
                    <a:bodyPr/>
                    <a:lstStyle/>
                    <a:p>
                      <a:pPr>
                        <a:buNone/>
                      </a:pPr>
                      <a:r>
                        <a:rPr lang="zh-CN" altLang="en-US"/>
                        <a:t>是</a:t>
                      </a:r>
                      <a:r>
                        <a:rPr lang="en-US" altLang="zh-CN"/>
                        <a:t>   </a:t>
                      </a:r>
                      <a:r>
                        <a:rPr lang="zh-CN" altLang="en-US"/>
                        <a:t>否</a:t>
                      </a:r>
                      <a:r>
                        <a:rPr lang="en-US" altLang="zh-CN"/>
                        <a:t>  </a:t>
                      </a:r>
                    </a:p>
                  </a:txBody>
                  <a:tcPr/>
                </a:tc>
                <a:tc>
                  <a:txBody>
                    <a:bodyPr/>
                    <a:lstStyle/>
                    <a:p>
                      <a:pPr>
                        <a:buNone/>
                      </a:pPr>
                      <a:endParaRPr lang="zh-CN" altLang="en-US"/>
                    </a:p>
                  </a:txBody>
                  <a:tcPr/>
                </a:tc>
              </a:tr>
              <a:tr h="381000">
                <a:tc>
                  <a:txBody>
                    <a:bodyPr/>
                    <a:lstStyle/>
                    <a:p>
                      <a:pPr>
                        <a:buNone/>
                      </a:pPr>
                      <a:r>
                        <a:rPr lang="zh-CN" altLang="en-US"/>
                        <a:t>采集样本增加</a:t>
                      </a:r>
                      <a:r>
                        <a:rPr lang="en-US" altLang="zh-CN" b="1" baseline="30000">
                          <a:solidFill>
                            <a:srgbClr val="FF0000"/>
                          </a:solidFill>
                        </a:rPr>
                        <a:t>2</a:t>
                      </a:r>
                    </a:p>
                  </a:txBody>
                  <a:tcPr/>
                </a:tc>
                <a:tc>
                  <a:txBody>
                    <a:bodyPr/>
                    <a:lstStyle/>
                    <a:p>
                      <a:pPr>
                        <a:buNone/>
                      </a:pPr>
                      <a:endParaRPr lang="zh-CN" altLang="en-US"/>
                    </a:p>
                  </a:txBody>
                  <a:tcPr/>
                </a:tc>
                <a:tc>
                  <a:txBody>
                    <a:bodyPr/>
                    <a:lstStyle/>
                    <a:p>
                      <a:pPr>
                        <a:buNone/>
                      </a:pPr>
                      <a:endParaRPr lang="zh-CN" altLang="en-US"/>
                    </a:p>
                  </a:txBody>
                  <a:tcPr/>
                </a:tc>
              </a:tr>
            </a:tbl>
          </a:graphicData>
        </a:graphic>
      </p:graphicFrame>
      <p:sp>
        <p:nvSpPr>
          <p:cNvPr id="5" name="文本框 4"/>
          <p:cNvSpPr txBox="1"/>
          <p:nvPr/>
        </p:nvSpPr>
        <p:spPr>
          <a:xfrm>
            <a:off x="1918970" y="5283200"/>
            <a:ext cx="8049895" cy="1198880"/>
          </a:xfrm>
          <a:prstGeom prst="rect">
            <a:avLst/>
          </a:prstGeom>
          <a:noFill/>
        </p:spPr>
        <p:txBody>
          <a:bodyPr wrap="square" rtlCol="0">
            <a:spAutoFit/>
          </a:bodyPr>
          <a:lstStyle/>
          <a:p>
            <a:r>
              <a:rPr lang="zh-CN" altLang="en-US">
                <a:solidFill>
                  <a:srgbClr val="FF0000"/>
                </a:solidFill>
              </a:rPr>
              <a:t>注：</a:t>
            </a:r>
            <a:r>
              <a:rPr lang="en-US">
                <a:solidFill>
                  <a:srgbClr val="FF0000"/>
                </a:solidFill>
              </a:rPr>
              <a:t>1.“</a:t>
            </a:r>
            <a:r>
              <a:rPr lang="zh-CN" altLang="en-US">
                <a:solidFill>
                  <a:srgbClr val="FF0000"/>
                </a:solidFill>
              </a:rPr>
              <a:t>合作方变更</a:t>
            </a:r>
            <a:r>
              <a:rPr lang="en-US" altLang="zh-CN">
                <a:solidFill>
                  <a:srgbClr val="FF0000"/>
                </a:solidFill>
              </a:rPr>
              <a:t>”</a:t>
            </a:r>
            <a:r>
              <a:rPr lang="zh-CN" altLang="en-US">
                <a:solidFill>
                  <a:srgbClr val="FF0000"/>
                </a:solidFill>
              </a:rPr>
              <a:t>是指更换或增加了合作方，或者之前不涉及遗传资源管理的各方由于资方变化导致需要获得遗传办批件；</a:t>
            </a:r>
            <a:r>
              <a:rPr lang="en-US" altLang="zh-CN">
                <a:solidFill>
                  <a:srgbClr val="FF0000"/>
                </a:solidFill>
              </a:rPr>
              <a:t>2.“</a:t>
            </a:r>
            <a:r>
              <a:rPr lang="zh-CN" altLang="en-US">
                <a:solidFill>
                  <a:srgbClr val="FF0000"/>
                </a:solidFill>
              </a:rPr>
              <a:t>采集样本增加</a:t>
            </a:r>
            <a:r>
              <a:rPr lang="en-US" altLang="zh-CN">
                <a:solidFill>
                  <a:srgbClr val="FF0000"/>
                </a:solidFill>
              </a:rPr>
              <a:t>”</a:t>
            </a:r>
            <a:r>
              <a:rPr lang="zh-CN" altLang="en-US">
                <a:solidFill>
                  <a:srgbClr val="FF0000"/>
                </a:solidFill>
              </a:rPr>
              <a:t>是指相比之前获得遗传办批件样本采集数量和种类增加的情况。</a:t>
            </a:r>
          </a:p>
          <a:p>
            <a:endParaRPr lang="zh-CN" altLang="en-US">
              <a:solidFill>
                <a:srgbClr val="FF000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自上次审查以来发生方案偏离</a:t>
            </a:r>
            <a:r>
              <a:rPr lang="en-US" altLang="zh-CN"/>
              <a:t>/</a:t>
            </a:r>
            <a:r>
              <a:rPr lang="zh-CN" altLang="en-US"/>
              <a:t>违背情况</a:t>
            </a:r>
          </a:p>
        </p:txBody>
      </p:sp>
      <p:graphicFrame>
        <p:nvGraphicFramePr>
          <p:cNvPr id="3" name="表格 2"/>
          <p:cNvGraphicFramePr/>
          <p:nvPr>
            <p:custDataLst>
              <p:tags r:id="rId1"/>
            </p:custDataLst>
          </p:nvPr>
        </p:nvGraphicFramePr>
        <p:xfrm>
          <a:off x="1828800" y="2240280"/>
          <a:ext cx="8532495" cy="2603500"/>
        </p:xfrm>
        <a:graphic>
          <a:graphicData uri="http://schemas.openxmlformats.org/drawingml/2006/table">
            <a:tbl>
              <a:tblPr firstRow="1" bandRow="1">
                <a:tableStyleId>{5C22544A-7EE6-4342-B048-85BDC9FD1C3A}</a:tableStyleId>
              </a:tblPr>
              <a:tblGrid>
                <a:gridCol w="2133124"/>
                <a:gridCol w="2133124"/>
                <a:gridCol w="2133123"/>
                <a:gridCol w="2133124"/>
              </a:tblGrid>
              <a:tr h="650875">
                <a:tc>
                  <a:txBody>
                    <a:bodyPr/>
                    <a:lstStyle/>
                    <a:p>
                      <a:pPr>
                        <a:buNone/>
                      </a:pPr>
                      <a:r>
                        <a:rPr lang="en-US" altLang="zh-CN"/>
                        <a:t>PD/PV</a:t>
                      </a:r>
                      <a:r>
                        <a:rPr lang="zh-CN" altLang="en-US"/>
                        <a:t>情况描述</a:t>
                      </a:r>
                    </a:p>
                  </a:txBody>
                  <a:tcPr/>
                </a:tc>
                <a:tc>
                  <a:txBody>
                    <a:bodyPr/>
                    <a:lstStyle/>
                    <a:p>
                      <a:pPr>
                        <a:buNone/>
                      </a:pPr>
                      <a:r>
                        <a:rPr lang="zh-CN" altLang="en-US"/>
                        <a:t>对受试者安全权益影响评估</a:t>
                      </a:r>
                    </a:p>
                  </a:txBody>
                  <a:tcPr/>
                </a:tc>
                <a:tc>
                  <a:txBody>
                    <a:bodyPr/>
                    <a:lstStyle/>
                    <a:p>
                      <a:pPr>
                        <a:buNone/>
                      </a:pPr>
                      <a:r>
                        <a:rPr lang="zh-CN" altLang="en-US"/>
                        <a:t>对研究数据质量影响评估</a:t>
                      </a:r>
                    </a:p>
                  </a:txBody>
                  <a:tcPr/>
                </a:tc>
                <a:tc>
                  <a:txBody>
                    <a:bodyPr/>
                    <a:lstStyle/>
                    <a:p>
                      <a:pPr>
                        <a:buNone/>
                      </a:pPr>
                      <a:r>
                        <a:rPr lang="zh-CN" altLang="en-US"/>
                        <a:t>整改措施和纠正情况</a:t>
                      </a:r>
                    </a:p>
                  </a:txBody>
                  <a:tcPr/>
                </a:tc>
              </a:tr>
              <a:tr h="650875">
                <a:tc>
                  <a:txBody>
                    <a:bodyPr/>
                    <a:lstStyle/>
                    <a:p>
                      <a:pPr>
                        <a:buNone/>
                      </a:pPr>
                      <a:r>
                        <a:rPr lang="en-US" altLang="zh-CN"/>
                        <a:t>1.</a:t>
                      </a:r>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r>
              <a:tr h="650875">
                <a:tc>
                  <a:txBody>
                    <a:bodyPr/>
                    <a:lstStyle/>
                    <a:p>
                      <a:pPr>
                        <a:buNone/>
                      </a:pPr>
                      <a:r>
                        <a:rPr lang="en-US" altLang="zh-CN"/>
                        <a:t>2.</a:t>
                      </a:r>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r>
              <a:tr h="650875">
                <a:tc>
                  <a:txBody>
                    <a:bodyPr/>
                    <a:lstStyle/>
                    <a:p>
                      <a:pPr>
                        <a:buNone/>
                      </a:pPr>
                      <a:r>
                        <a:rPr lang="en-US" altLang="zh-CN"/>
                        <a:t>3.</a:t>
                      </a:r>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r>
            </a:tbl>
          </a:graphicData>
        </a:graphic>
      </p:graphicFrame>
      <p:sp>
        <p:nvSpPr>
          <p:cNvPr id="4" name="文本框 3"/>
          <p:cNvSpPr txBox="1"/>
          <p:nvPr/>
        </p:nvSpPr>
        <p:spPr>
          <a:xfrm>
            <a:off x="1997710" y="5609590"/>
            <a:ext cx="8049895" cy="645160"/>
          </a:xfrm>
          <a:prstGeom prst="rect">
            <a:avLst/>
          </a:prstGeom>
          <a:noFill/>
        </p:spPr>
        <p:txBody>
          <a:bodyPr wrap="square" rtlCol="0">
            <a:spAutoFit/>
          </a:bodyPr>
          <a:lstStyle/>
          <a:p>
            <a:r>
              <a:rPr lang="zh-CN" altLang="en-US">
                <a:solidFill>
                  <a:srgbClr val="FF0000"/>
                </a:solidFill>
              </a:rPr>
              <a:t>注：</a:t>
            </a:r>
            <a:r>
              <a:rPr lang="zh-CN">
                <a:solidFill>
                  <a:srgbClr val="FF0000"/>
                </a:solidFill>
              </a:rPr>
              <a:t>可以按照项目数据管理设计的</a:t>
            </a:r>
            <a:r>
              <a:rPr lang="en-US" altLang="zh-CN">
                <a:solidFill>
                  <a:srgbClr val="FF0000"/>
                </a:solidFill>
              </a:rPr>
              <a:t>PD/PV</a:t>
            </a:r>
            <a:r>
              <a:rPr lang="zh-CN" altLang="en-US">
                <a:solidFill>
                  <a:srgbClr val="FF0000"/>
                </a:solidFill>
              </a:rPr>
              <a:t>列表汇报，但需要包含上表中必要信息。</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自上次审查以来本中心发生的</a:t>
            </a:r>
            <a:r>
              <a:rPr lang="en-US" altLang="zh-CN">
                <a:sym typeface="+mn-ea"/>
              </a:rPr>
              <a:t>SAE</a:t>
            </a:r>
          </a:p>
        </p:txBody>
      </p:sp>
      <p:graphicFrame>
        <p:nvGraphicFramePr>
          <p:cNvPr id="6" name="表格 5"/>
          <p:cNvGraphicFramePr/>
          <p:nvPr>
            <p:custDataLst>
              <p:tags r:id="rId1"/>
            </p:custDataLst>
          </p:nvPr>
        </p:nvGraphicFramePr>
        <p:xfrm>
          <a:off x="1829435" y="2204720"/>
          <a:ext cx="8533130" cy="1524000"/>
        </p:xfrm>
        <a:graphic>
          <a:graphicData uri="http://schemas.openxmlformats.org/drawingml/2006/table">
            <a:tbl>
              <a:tblPr firstRow="1" bandRow="1">
                <a:tableStyleId>{5C22544A-7EE6-4342-B048-85BDC9FD1C3A}</a:tableStyleId>
              </a:tblPr>
              <a:tblGrid>
                <a:gridCol w="3659505"/>
                <a:gridCol w="4873625"/>
              </a:tblGrid>
              <a:tr h="381000">
                <a:tc>
                  <a:txBody>
                    <a:bodyPr/>
                    <a:lstStyle/>
                    <a:p>
                      <a:pPr>
                        <a:buNone/>
                      </a:pPr>
                      <a:r>
                        <a:rPr lang="en-US" altLang="zh-CN"/>
                        <a:t>SAE</a:t>
                      </a:r>
                      <a:r>
                        <a:rPr lang="zh-CN" altLang="en-US"/>
                        <a:t>简述</a:t>
                      </a:r>
                      <a:r>
                        <a:rPr lang="en-US" altLang="zh-CN" baseline="30000">
                          <a:solidFill>
                            <a:srgbClr val="FF0000"/>
                          </a:solidFill>
                        </a:rPr>
                        <a:t>1</a:t>
                      </a:r>
                    </a:p>
                  </a:txBody>
                  <a:tcPr/>
                </a:tc>
                <a:tc>
                  <a:txBody>
                    <a:bodyPr/>
                    <a:lstStyle/>
                    <a:p>
                      <a:pPr>
                        <a:buNone/>
                      </a:pPr>
                      <a:r>
                        <a:rPr lang="zh-CN" altLang="en-US"/>
                        <a:t>上报申办者</a:t>
                      </a:r>
                      <a:r>
                        <a:rPr lang="en-US" altLang="zh-CN"/>
                        <a:t>/</a:t>
                      </a:r>
                      <a:r>
                        <a:rPr lang="zh-CN" altLang="en-US"/>
                        <a:t>伦理委员会时间</a:t>
                      </a:r>
                      <a:r>
                        <a:rPr lang="en-US" altLang="zh-CN" baseline="30000">
                          <a:solidFill>
                            <a:srgbClr val="FF0000"/>
                          </a:solidFill>
                        </a:rPr>
                        <a:t>2</a:t>
                      </a:r>
                    </a:p>
                  </a:txBody>
                  <a:tcPr/>
                </a:tc>
              </a:tr>
              <a:tr h="381000">
                <a:tc>
                  <a:txBody>
                    <a:bodyPr/>
                    <a:lstStyle/>
                    <a:p>
                      <a:pPr>
                        <a:buNone/>
                      </a:pPr>
                      <a:r>
                        <a:rPr lang="en-US" altLang="zh-CN"/>
                        <a:t>1.</a:t>
                      </a:r>
                    </a:p>
                  </a:txBody>
                  <a:tcPr/>
                </a:tc>
                <a:tc>
                  <a:txBody>
                    <a:bodyPr/>
                    <a:lstStyle/>
                    <a:p>
                      <a:pPr>
                        <a:buNone/>
                      </a:pPr>
                      <a:endParaRPr lang="zh-CN" altLang="en-US"/>
                    </a:p>
                  </a:txBody>
                  <a:tcPr/>
                </a:tc>
              </a:tr>
              <a:tr h="381000">
                <a:tc>
                  <a:txBody>
                    <a:bodyPr/>
                    <a:lstStyle/>
                    <a:p>
                      <a:pPr>
                        <a:buNone/>
                      </a:pPr>
                      <a:r>
                        <a:rPr lang="en-US" altLang="zh-CN"/>
                        <a:t>2.</a:t>
                      </a:r>
                    </a:p>
                  </a:txBody>
                  <a:tcPr/>
                </a:tc>
                <a:tc>
                  <a:txBody>
                    <a:bodyPr/>
                    <a:lstStyle/>
                    <a:p>
                      <a:pPr>
                        <a:buNone/>
                      </a:pPr>
                      <a:endParaRPr lang="zh-CN" altLang="en-US"/>
                    </a:p>
                  </a:txBody>
                  <a:tcPr/>
                </a:tc>
              </a:tr>
              <a:tr h="381000">
                <a:tc>
                  <a:txBody>
                    <a:bodyPr/>
                    <a:lstStyle/>
                    <a:p>
                      <a:pPr>
                        <a:buNone/>
                      </a:pPr>
                      <a:r>
                        <a:rPr lang="en-US" altLang="zh-CN"/>
                        <a:t>3.</a:t>
                      </a:r>
                    </a:p>
                  </a:txBody>
                  <a:tcPr/>
                </a:tc>
                <a:tc>
                  <a:txBody>
                    <a:bodyPr/>
                    <a:lstStyle/>
                    <a:p>
                      <a:pPr>
                        <a:buNone/>
                      </a:pPr>
                      <a:endParaRPr lang="zh-CN" altLang="en-US"/>
                    </a:p>
                  </a:txBody>
                  <a:tcPr/>
                </a:tc>
              </a:tr>
            </a:tbl>
          </a:graphicData>
        </a:graphic>
      </p:graphicFrame>
      <p:sp>
        <p:nvSpPr>
          <p:cNvPr id="4" name="文本框 3"/>
          <p:cNvSpPr txBox="1"/>
          <p:nvPr/>
        </p:nvSpPr>
        <p:spPr>
          <a:xfrm>
            <a:off x="1997710" y="5253355"/>
            <a:ext cx="8049895" cy="1198880"/>
          </a:xfrm>
          <a:prstGeom prst="rect">
            <a:avLst/>
          </a:prstGeom>
          <a:noFill/>
        </p:spPr>
        <p:txBody>
          <a:bodyPr wrap="square" rtlCol="0">
            <a:spAutoFit/>
          </a:bodyPr>
          <a:lstStyle/>
          <a:p>
            <a:r>
              <a:rPr lang="zh-CN" altLang="en-US">
                <a:solidFill>
                  <a:srgbClr val="FF0000"/>
                </a:solidFill>
              </a:rPr>
              <a:t>注：</a:t>
            </a:r>
            <a:r>
              <a:rPr lang="en-US" altLang="zh-CN">
                <a:solidFill>
                  <a:srgbClr val="FF0000"/>
                </a:solidFill>
              </a:rPr>
              <a:t>1.</a:t>
            </a:r>
            <a:r>
              <a:rPr lang="zh-CN">
                <a:solidFill>
                  <a:srgbClr val="FF0000"/>
                </a:solidFill>
              </a:rPr>
              <a:t>包含受试者随机号</a:t>
            </a:r>
            <a:r>
              <a:rPr lang="en-US" altLang="zh-CN">
                <a:solidFill>
                  <a:srgbClr val="FF0000"/>
                </a:solidFill>
              </a:rPr>
              <a:t>/</a:t>
            </a:r>
            <a:r>
              <a:rPr lang="zh-CN" altLang="en-US">
                <a:solidFill>
                  <a:srgbClr val="FF0000"/>
                </a:solidFill>
              </a:rPr>
              <a:t>编号、</a:t>
            </a:r>
            <a:r>
              <a:rPr lang="en-US" altLang="zh-CN">
                <a:solidFill>
                  <a:srgbClr val="FF0000"/>
                </a:solidFill>
              </a:rPr>
              <a:t>SAE</a:t>
            </a:r>
            <a:r>
              <a:rPr lang="zh-CN" altLang="en-US">
                <a:solidFill>
                  <a:srgbClr val="FF0000"/>
                </a:solidFill>
              </a:rPr>
              <a:t>名称、简要诊疗经过、相关性判断、预后等常规</a:t>
            </a:r>
            <a:r>
              <a:rPr lang="en-US" altLang="zh-CN">
                <a:solidFill>
                  <a:srgbClr val="FF0000"/>
                </a:solidFill>
              </a:rPr>
              <a:t>SAE</a:t>
            </a:r>
            <a:r>
              <a:rPr lang="zh-CN" altLang="en-US">
                <a:solidFill>
                  <a:srgbClr val="FF0000"/>
                </a:solidFill>
              </a:rPr>
              <a:t>上报信息；</a:t>
            </a:r>
          </a:p>
          <a:p>
            <a:r>
              <a:rPr lang="en-US" altLang="zh-CN">
                <a:solidFill>
                  <a:srgbClr val="FF0000"/>
                </a:solidFill>
              </a:rPr>
              <a:t>       2.</a:t>
            </a:r>
            <a:r>
              <a:rPr lang="zh-CN" altLang="en-US">
                <a:solidFill>
                  <a:srgbClr val="FF0000"/>
                </a:solidFill>
              </a:rPr>
              <a:t>医疗器械临床试验需上报申办者和我院</a:t>
            </a:r>
            <a:r>
              <a:rPr lang="en-US" altLang="zh-CN">
                <a:solidFill>
                  <a:srgbClr val="FF0000"/>
                </a:solidFill>
              </a:rPr>
              <a:t>EC</a:t>
            </a:r>
            <a:r>
              <a:rPr lang="zh-CN" altLang="en-US">
                <a:solidFill>
                  <a:srgbClr val="FF0000"/>
                </a:solidFill>
              </a:rPr>
              <a:t>、非注册类临床研究需要上报我院</a:t>
            </a:r>
            <a:r>
              <a:rPr lang="en-US" altLang="zh-CN">
                <a:solidFill>
                  <a:srgbClr val="FF0000"/>
                </a:solidFill>
              </a:rPr>
              <a:t>EC</a:t>
            </a:r>
            <a:r>
              <a:rPr lang="zh-CN" altLang="en-US">
                <a:solidFill>
                  <a:srgbClr val="FF0000"/>
                </a:solidFill>
              </a:rPr>
              <a:t>、注册类药物临床试验只需上报申办者。</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5af5eeeb-5bbe-4bd6-8e24-7c267c7e610a}"/>
  <p:tag name="TABLE_ENDDRAG_ORIGIN_RECT" val="671*173"/>
  <p:tag name="TABLE_ENDDRAG_RECT" val="144*210*671*173"/>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ab3e8ebd-511e-4a41-8d91-eb20dac47010}"/>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812e40ed-407a-4309-a172-8758477a7365}"/>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ace411cb-9ae8-45a6-b59c-093656072ea3}"/>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3f8d323c-a661-497b-887d-182cc2fedd36}"/>
  <p:tag name="TABLE_ENDDRAG_ORIGIN_RECT" val="671*204"/>
  <p:tag name="TABLE_ENDDRAG_RECT" val="144*176*671*204"/>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ab3e8ebd-511e-4a41-8d91-eb20dac47010}"/>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ab3e8ebd-511e-4a41-8d91-eb20dac47010}"/>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ab3e8ebd-511e-4a41-8d91-eb20dac47010}"/>
</p:tagLst>
</file>

<file path=ppt/tags/tag9.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YaHei+FuturaLT">
      <a:majorFont>
        <a:latin typeface="微软雅黑"/>
        <a:ea typeface="微软雅黑"/>
        <a:cs typeface=""/>
      </a:majorFont>
      <a:minorFont>
        <a:latin typeface="微软雅黑"/>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517</Words>
  <Application>Microsoft Office PowerPoint</Application>
  <PresentationFormat>宽屏</PresentationFormat>
  <Paragraphs>89</Paragraphs>
  <Slides>12</Slides>
  <Notes>3</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12</vt:i4>
      </vt:variant>
    </vt:vector>
  </HeadingPairs>
  <TitlesOfParts>
    <vt:vector size="18" baseType="lpstr">
      <vt:lpstr>黑体</vt:lpstr>
      <vt:lpstr>微软雅黑</vt:lpstr>
      <vt:lpstr>Arial</vt:lpstr>
      <vt:lpstr>Wingdings</vt:lpstr>
      <vt:lpstr>Wingdings 2</vt:lpstr>
      <vt:lpstr>Office 主题​​</vt:lpstr>
      <vt:lpstr>PowerPoint 演示文稿</vt:lpstr>
      <vt:lpstr>项目基本信息</vt:lpstr>
      <vt:lpstr>审查历程</vt:lpstr>
      <vt:lpstr>本中心项目进展</vt:lpstr>
      <vt:lpstr>本次汇报时间段</vt:lpstr>
      <vt:lpstr>自上次审查以来研究人员变更情况</vt:lpstr>
      <vt:lpstr>自上次审查以来遗传资源变更情况</vt:lpstr>
      <vt:lpstr>自上次审查以来发生方案偏离/违背情况</vt:lpstr>
      <vt:lpstr>自上次审查以来本中心发生的SAE</vt:lpstr>
      <vt:lpstr>自上次审查以来本中心发生的SUSAR</vt:lpstr>
      <vt:lpstr>自上次审查以来上报的DSUR</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J.W. Zhao</dc:creator>
  <cp:lastModifiedBy>wn</cp:lastModifiedBy>
  <cp:revision>2069</cp:revision>
  <cp:lastPrinted>2022-03-30T08:48:08Z</cp:lastPrinted>
  <dcterms:created xsi:type="dcterms:W3CDTF">2022-03-30T08:48:08Z</dcterms:created>
  <dcterms:modified xsi:type="dcterms:W3CDTF">2023-10-23T07:40:40Z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CF9731FC9E5E4AE482760401ADB7AAFF</vt:lpwstr>
  </property>
  <property fmtid="{D5CDD505-2E9C-101B-9397-08002B2CF9AE}" pid="3" name="KSOProductBuildVer">
    <vt:lpwstr>2052-3.3.1.5149</vt:lpwstr>
  </property>
</Properties>
</file>