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706" r:id="rId2"/>
    <p:sldId id="764" r:id="rId3"/>
    <p:sldId id="755" r:id="rId4"/>
    <p:sldId id="761" r:id="rId5"/>
    <p:sldId id="769" r:id="rId6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203864"/>
    <a:srgbClr val="2F3D54"/>
    <a:srgbClr val="003192"/>
    <a:srgbClr val="C00000"/>
    <a:srgbClr val="FFFBEF"/>
    <a:srgbClr val="FFF8E5"/>
    <a:srgbClr val="FFFFFF"/>
    <a:srgbClr val="FFFFE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6" autoAdjust="0"/>
    <p:restoredTop sz="89160" autoAdjust="0"/>
  </p:normalViewPr>
  <p:slideViewPr>
    <p:cSldViewPr snapToGrid="0">
      <p:cViewPr varScale="1">
        <p:scale>
          <a:sx n="100" d="100"/>
          <a:sy n="100" d="100"/>
        </p:scale>
        <p:origin x="132" y="90"/>
      </p:cViewPr>
      <p:guideLst>
        <p:guide orient="horz" pos="21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644"/>
    </p:cViewPr>
  </p:sorterViewPr>
  <p:notesViewPr>
    <p:cSldViewPr snapToGrid="0">
      <p:cViewPr varScale="1">
        <p:scale>
          <a:sx n="71" d="100"/>
          <a:sy n="71" d="100"/>
        </p:scale>
        <p:origin x="15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684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D5CC371-5C21-4121-88AD-51E7F5312E00}" type="datetimeFigureOut">
              <a:rPr lang="zh-CN" altLang="en-US" smtClean="0"/>
              <a:t>2023/10/23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1394" y="1241425"/>
            <a:ext cx="5954889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08DA46-F0D6-41CD-BAF7-7584A2C9C38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1010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3DB786-849C-4C30-BA63-9D48E52960FA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54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012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抬头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小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2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中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6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大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0" y="142752"/>
            <a:ext cx="12191999" cy="585370"/>
          </a:xfrm>
        </p:spPr>
        <p:txBody>
          <a:bodyPr lIns="0" rIns="0">
            <a:noAutofit/>
          </a:bodyPr>
          <a:lstStyle>
            <a:lvl1pPr algn="ctr">
              <a:defRPr sz="40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V="1">
            <a:off x="-3" y="718381"/>
            <a:ext cx="12192003" cy="3318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288883" y="87682"/>
            <a:ext cx="2903117" cy="540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0" y="139173"/>
            <a:ext cx="12192000" cy="5853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9395976" y="64573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9020" y="3909721"/>
            <a:ext cx="61712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PI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       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汇报人：</a:t>
            </a:r>
          </a:p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时间：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年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月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日</a:t>
            </a: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8537" y="1406657"/>
            <a:ext cx="5074920" cy="135255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zh-CN" altLang="en-US" sz="8000" b="1" spc="15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33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3810" y="1032510"/>
            <a:ext cx="12195810" cy="2385060"/>
            <a:chOff x="-6" y="1337"/>
            <a:chExt cx="19206" cy="3756"/>
          </a:xfrm>
        </p:grpSpPr>
        <p:sp>
          <p:nvSpPr>
            <p:cNvPr id="6" name="Rectangle 3"/>
            <p:cNvSpPr/>
            <p:nvPr/>
          </p:nvSpPr>
          <p:spPr>
            <a:xfrm>
              <a:off x="96" y="1337"/>
              <a:ext cx="18971" cy="3757"/>
            </a:xfrm>
            <a:prstGeom prst="rect">
              <a:avLst/>
            </a:prstGeom>
            <a:gradFill>
              <a:gsLst>
                <a:gs pos="20000">
                  <a:srgbClr val="0070C0"/>
                </a:gs>
                <a:gs pos="70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b="1" kern="1100" spc="1100" dirty="0">
                  <a:ln w="9525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</a:p>
          </p:txBody>
        </p:sp>
        <p:cxnSp>
          <p:nvCxnSpPr>
            <p:cNvPr id="8" name="Straight Connector 5"/>
            <p:cNvCxnSpPr/>
            <p:nvPr/>
          </p:nvCxnSpPr>
          <p:spPr>
            <a:xfrm>
              <a:off x="0" y="484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"/>
            <p:cNvCxnSpPr/>
            <p:nvPr/>
          </p:nvCxnSpPr>
          <p:spPr>
            <a:xfrm>
              <a:off x="0" y="1629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"/>
            <p:cNvCxnSpPr/>
            <p:nvPr/>
          </p:nvCxnSpPr>
          <p:spPr>
            <a:xfrm>
              <a:off x="0" y="195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"/>
            <p:cNvCxnSpPr/>
            <p:nvPr/>
          </p:nvCxnSpPr>
          <p:spPr>
            <a:xfrm>
              <a:off x="-6" y="4494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567690" y="302895"/>
            <a:ext cx="1966595" cy="5511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/>
              <a:t>SAE/SUSAR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092" y="-98041"/>
            <a:ext cx="6187453" cy="1347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项目基本信息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3300" y="1324610"/>
            <a:ext cx="1074293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2400">
                <a:sym typeface="+mn-ea"/>
              </a:rPr>
              <a:t>项目名称：</a:t>
            </a:r>
            <a:endParaRPr lang="zh-CN" altLang="en-US" sz="2400"/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试验分期（适用于注册试验）：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申办者</a:t>
            </a:r>
            <a:r>
              <a:rPr lang="en-US" altLang="zh-CN" sz="2400">
                <a:sym typeface="+mn-ea"/>
              </a:rPr>
              <a:t>/</a:t>
            </a:r>
            <a:r>
              <a:rPr lang="zh-CN" altLang="en-US" sz="2400">
                <a:sym typeface="+mn-ea"/>
              </a:rPr>
              <a:t>发起人：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组长单位：</a:t>
            </a: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是否涉及遗传办申请：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（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行政审批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备案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时间：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）否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研究中心：北京积水潭医院</a:t>
            </a:r>
            <a:r>
              <a:rPr lang="en-US" altLang="zh-CN" sz="2400">
                <a:sym typeface="+mn-ea"/>
              </a:rPr>
              <a:t>   </a:t>
            </a:r>
            <a:r>
              <a:rPr lang="en-US" sz="2400">
                <a:sym typeface="+mn-ea"/>
              </a:rPr>
              <a:t>XXXX</a:t>
            </a:r>
            <a:r>
              <a:rPr lang="zh-CN" altLang="en-US" sz="2400">
                <a:sym typeface="+mn-ea"/>
              </a:rPr>
              <a:t>科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主要研究者：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本中心发生的</a:t>
            </a:r>
            <a:r>
              <a:rPr lang="en-US" altLang="zh-CN">
                <a:sym typeface="+mn-ea"/>
              </a:rPr>
              <a:t>SAE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829435" y="2204720"/>
          <a:ext cx="853313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9505"/>
                <a:gridCol w="487362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SAE</a:t>
                      </a:r>
                      <a:r>
                        <a:rPr lang="zh-CN" altLang="en-US"/>
                        <a:t>简述</a:t>
                      </a:r>
                      <a:r>
                        <a:rPr lang="en-US" altLang="zh-CN" baseline="3000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上报申办者</a:t>
                      </a:r>
                      <a:r>
                        <a:rPr lang="en-US" altLang="zh-CN"/>
                        <a:t>/</a:t>
                      </a:r>
                      <a:r>
                        <a:rPr lang="zh-CN" altLang="en-US"/>
                        <a:t>伦理委员会时间</a:t>
                      </a:r>
                      <a:r>
                        <a:rPr lang="en-US" altLang="zh-CN" baseline="3000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997710" y="5253355"/>
            <a:ext cx="80498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注：</a:t>
            </a:r>
            <a:r>
              <a:rPr lang="en-US" altLang="zh-CN">
                <a:solidFill>
                  <a:srgbClr val="FF0000"/>
                </a:solidFill>
              </a:rPr>
              <a:t>1.</a:t>
            </a:r>
            <a:r>
              <a:rPr lang="zh-CN">
                <a:solidFill>
                  <a:srgbClr val="FF0000"/>
                </a:solidFill>
              </a:rPr>
              <a:t>包含受试者随机号</a:t>
            </a:r>
            <a:r>
              <a:rPr lang="en-US" altLang="zh-CN">
                <a:solidFill>
                  <a:srgbClr val="FF0000"/>
                </a:solidFill>
              </a:rPr>
              <a:t>/</a:t>
            </a:r>
            <a:r>
              <a:rPr lang="zh-CN" altLang="en-US">
                <a:solidFill>
                  <a:srgbClr val="FF0000"/>
                </a:solidFill>
              </a:rPr>
              <a:t>编号、</a:t>
            </a:r>
            <a:r>
              <a:rPr lang="en-US" altLang="zh-CN">
                <a:solidFill>
                  <a:srgbClr val="FF0000"/>
                </a:solidFill>
              </a:rPr>
              <a:t>SAE</a:t>
            </a:r>
            <a:r>
              <a:rPr lang="zh-CN" altLang="en-US">
                <a:solidFill>
                  <a:srgbClr val="FF0000"/>
                </a:solidFill>
              </a:rPr>
              <a:t>名称、简要诊疗经过、相关性判断、预后等常规</a:t>
            </a:r>
            <a:r>
              <a:rPr lang="en-US" altLang="zh-CN">
                <a:solidFill>
                  <a:srgbClr val="FF0000"/>
                </a:solidFill>
              </a:rPr>
              <a:t>SAE</a:t>
            </a:r>
            <a:r>
              <a:rPr lang="zh-CN" altLang="en-US">
                <a:solidFill>
                  <a:srgbClr val="FF0000"/>
                </a:solidFill>
              </a:rPr>
              <a:t>上报信息；</a:t>
            </a:r>
          </a:p>
          <a:p>
            <a:r>
              <a:rPr lang="en-US" altLang="zh-CN">
                <a:solidFill>
                  <a:srgbClr val="FF0000"/>
                </a:solidFill>
              </a:rPr>
              <a:t>       2.</a:t>
            </a:r>
            <a:r>
              <a:rPr lang="zh-CN" altLang="en-US">
                <a:solidFill>
                  <a:srgbClr val="FF0000"/>
                </a:solidFill>
              </a:rPr>
              <a:t>医疗器械临床试验需上报申办者和我院</a:t>
            </a:r>
            <a:r>
              <a:rPr lang="en-US" altLang="zh-CN">
                <a:solidFill>
                  <a:srgbClr val="FF0000"/>
                </a:solidFill>
              </a:rPr>
              <a:t>EC</a:t>
            </a:r>
            <a:r>
              <a:rPr lang="zh-CN" altLang="en-US">
                <a:solidFill>
                  <a:srgbClr val="FF0000"/>
                </a:solidFill>
              </a:rPr>
              <a:t>、非注册类临床研究需要上报我院</a:t>
            </a:r>
            <a:r>
              <a:rPr lang="en-US" altLang="zh-CN">
                <a:solidFill>
                  <a:srgbClr val="FF0000"/>
                </a:solidFill>
              </a:rPr>
              <a:t>EC</a:t>
            </a:r>
            <a:r>
              <a:rPr lang="zh-CN" altLang="en-US">
                <a:solidFill>
                  <a:srgbClr val="FF0000"/>
                </a:solidFill>
              </a:rPr>
              <a:t>、注册类药物临床试验只需上报申办者。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本中心发生的</a:t>
            </a:r>
            <a:r>
              <a:rPr lang="en-US" altLang="zh-CN">
                <a:sym typeface="+mn-ea"/>
              </a:rPr>
              <a:t>SUSAR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863090" y="2204720"/>
          <a:ext cx="8499475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9250"/>
                <a:gridCol w="2046229"/>
                <a:gridCol w="2416998"/>
                <a:gridCol w="2416998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SUSAR</a:t>
                      </a:r>
                      <a:r>
                        <a:rPr lang="zh-CN" altLang="en-US"/>
                        <a:t>简述</a:t>
                      </a:r>
                      <a:r>
                        <a:rPr lang="en-US" altLang="zh-CN" baseline="3000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上报</a:t>
                      </a:r>
                      <a:r>
                        <a:rPr lang="en-US" altLang="zh-CN"/>
                        <a:t>EC</a:t>
                      </a:r>
                      <a:r>
                        <a:rPr lang="zh-CN" altLang="en-US"/>
                        <a:t>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对受试者安全</a:t>
                      </a:r>
                      <a:r>
                        <a:rPr lang="en-US" altLang="zh-CN"/>
                        <a:t>/</a:t>
                      </a:r>
                      <a:r>
                        <a:rPr lang="zh-CN" altLang="en-US"/>
                        <a:t>权益影响程度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是否影响项目继续开展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97710" y="5253355"/>
            <a:ext cx="80498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注：</a:t>
            </a:r>
            <a:r>
              <a:rPr lang="en-US" altLang="zh-CN">
                <a:solidFill>
                  <a:srgbClr val="FF0000"/>
                </a:solidFill>
              </a:rPr>
              <a:t>1.</a:t>
            </a:r>
            <a:r>
              <a:rPr lang="zh-CN">
                <a:solidFill>
                  <a:srgbClr val="FF0000"/>
                </a:solidFill>
              </a:rPr>
              <a:t>包含受试者随机号</a:t>
            </a:r>
            <a:r>
              <a:rPr lang="en-US" altLang="zh-CN">
                <a:solidFill>
                  <a:srgbClr val="FF0000"/>
                </a:solidFill>
              </a:rPr>
              <a:t>/</a:t>
            </a:r>
            <a:r>
              <a:rPr lang="zh-CN" altLang="en-US">
                <a:solidFill>
                  <a:srgbClr val="FF0000"/>
                </a:solidFill>
              </a:rPr>
              <a:t>编号、</a:t>
            </a:r>
            <a:r>
              <a:rPr lang="en-US" altLang="zh-CN">
                <a:solidFill>
                  <a:srgbClr val="FF0000"/>
                </a:solidFill>
              </a:rPr>
              <a:t>SUSAR</a:t>
            </a:r>
            <a:r>
              <a:rPr lang="zh-CN" altLang="en-US">
                <a:solidFill>
                  <a:srgbClr val="FF0000"/>
                </a:solidFill>
              </a:rPr>
              <a:t>名称、简要诊疗经过、预后等常规上报信息。</a:t>
            </a:r>
          </a:p>
          <a:p>
            <a:r>
              <a:rPr lang="en-US" altLang="zh-CN">
                <a:solidFill>
                  <a:srgbClr val="FF0000"/>
                </a:solidFill>
              </a:rPr>
              <a:t>     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" y="212"/>
            <a:ext cx="12192000" cy="68580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1883891" y="811176"/>
            <a:ext cx="308610" cy="1075055"/>
          </a:xfrm>
          <a:prstGeom prst="rect">
            <a:avLst/>
          </a:prstGeom>
        </p:spPr>
        <p:txBody>
          <a:bodyPr wrap="none" lIns="91428" tIns="45713" rIns="91428" bIns="45713">
            <a:spAutoFit/>
          </a:bodyPr>
          <a:lstStyle/>
          <a:p>
            <a:pPr algn="r"/>
            <a:endParaRPr lang="en-US" altLang="zh-CN" sz="6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87130" y="1930400"/>
            <a:ext cx="3425825" cy="222694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>
          <a:xfrm>
            <a:off x="8886825" y="2464435"/>
            <a:ext cx="2997200" cy="68199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4265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谢谢！</a:t>
            </a:r>
            <a:endParaRPr lang="zh-CN" altLang="en-US" sz="426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 l="5079"/>
          <a:stretch>
            <a:fillRect/>
          </a:stretch>
        </p:blipFill>
        <p:spPr>
          <a:xfrm>
            <a:off x="-47625" y="1932940"/>
            <a:ext cx="3046730" cy="2202180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445059" y="4681500"/>
            <a:ext cx="2496277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2019.11.11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15405" y="1936750"/>
            <a:ext cx="2371725" cy="2224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211310" y="3146425"/>
            <a:ext cx="2672715" cy="215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8887037" y="3167803"/>
            <a:ext cx="2997200" cy="57065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en-US" altLang="zh-CN" sz="213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WechatIMG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9105" y="1917065"/>
            <a:ext cx="3400425" cy="22536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826"/>
            <a:ext cx="6187453" cy="13472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/>
      </p:par>
    </p:tnLst>
    <p:bldLst>
      <p:bldP spid="48" grpId="0"/>
      <p:bldP spid="15" grpId="0" animBg="1"/>
      <p:bldP spid="37" grpId="0"/>
      <p:bldP spid="7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b3e8ebd-511e-4a41-8d91-eb20dac4701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b3e8ebd-511e-4a41-8d91-eb20dac4701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aHei+FuturaL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206</Words>
  <Application>Microsoft Office PowerPoint</Application>
  <PresentationFormat>宽屏</PresentationFormat>
  <Paragraphs>38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黑体</vt:lpstr>
      <vt:lpstr>微软雅黑</vt:lpstr>
      <vt:lpstr>Arial</vt:lpstr>
      <vt:lpstr>Wingdings 2</vt:lpstr>
      <vt:lpstr>Office 主题​​</vt:lpstr>
      <vt:lpstr>PowerPoint 演示文稿</vt:lpstr>
      <vt:lpstr>项目基本信息</vt:lpstr>
      <vt:lpstr>本中心发生的SAE</vt:lpstr>
      <vt:lpstr>本中心发生的SUSAR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J.W. Zhao</dc:creator>
  <cp:lastModifiedBy>wn</cp:lastModifiedBy>
  <cp:revision>2068</cp:revision>
  <cp:lastPrinted>2022-03-30T08:52:07Z</cp:lastPrinted>
  <dcterms:created xsi:type="dcterms:W3CDTF">2022-03-30T08:52:07Z</dcterms:created>
  <dcterms:modified xsi:type="dcterms:W3CDTF">2023-10-23T07:38:13Z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CF9731FC9E5E4AE482760401ADB7AAFF</vt:lpwstr>
  </property>
  <property fmtid="{D5CDD505-2E9C-101B-9397-08002B2CF9AE}" pid="3" name="KSOProductBuildVer">
    <vt:lpwstr>2052-3.3.1.5149</vt:lpwstr>
  </property>
</Properties>
</file>