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706" r:id="rId2"/>
    <p:sldId id="776" r:id="rId3"/>
    <p:sldId id="795" r:id="rId4"/>
    <p:sldId id="769" r:id="rId5"/>
    <p:sldId id="770" r:id="rId6"/>
    <p:sldId id="800" r:id="rId7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5DA2"/>
    <a:srgbClr val="203864"/>
    <a:srgbClr val="2F3D54"/>
    <a:srgbClr val="003192"/>
    <a:srgbClr val="C00000"/>
    <a:srgbClr val="FFFBEF"/>
    <a:srgbClr val="FFF8E5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84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915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8876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54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06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90" y="302895"/>
            <a:ext cx="1640840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暂停</a:t>
            </a:r>
            <a:r>
              <a:rPr lang="en-US" altLang="zh-CN" sz="2400" b="1"/>
              <a:t>/</a:t>
            </a:r>
            <a:r>
              <a:rPr lang="zh-CN" altLang="en-US" sz="2400" b="1"/>
              <a:t>终止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23" y="-149609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1074293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2400">
                <a:sym typeface="+mn-ea"/>
              </a:rPr>
              <a:t>项目名称：</a:t>
            </a:r>
            <a:endParaRPr lang="zh-CN" altLang="en-US" sz="2400"/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试验分期（适用于注册试验）：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申办者</a:t>
            </a:r>
            <a:r>
              <a:rPr lang="en-US" altLang="zh-CN" sz="2400">
                <a:sym typeface="+mn-ea"/>
              </a:rPr>
              <a:t>/</a:t>
            </a:r>
            <a:r>
              <a:rPr lang="zh-CN" altLang="en-US" sz="2400">
                <a:sym typeface="+mn-ea"/>
              </a:rPr>
              <a:t>发起人：</a:t>
            </a:r>
            <a:r>
              <a:rPr lang="zh-CN" altLang="en-US" sz="2400">
                <a:sym typeface="Wingdings 2" panose="05020102010507070707" charset="0"/>
              </a:rPr>
              <a:t></a:t>
            </a:r>
            <a:r>
              <a:rPr lang="en-US" altLang="zh-CN" sz="2400">
                <a:sym typeface="+mn-ea"/>
              </a:rPr>
              <a:t>NMPA  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基金（</a:t>
            </a:r>
            <a:r>
              <a:rPr lang="zh-CN" altLang="en-US" sz="2400" u="sng">
                <a:sym typeface="Wingdings 2" panose="05020102010507070707" charset="0"/>
              </a:rPr>
              <a:t>名称</a:t>
            </a:r>
            <a:r>
              <a:rPr lang="zh-CN" altLang="en-US" sz="2400">
                <a:sym typeface="Wingdings 2" panose="05020102010507070707" charset="0"/>
              </a:rPr>
              <a:t>）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研究者</a:t>
            </a:r>
            <a:endParaRPr lang="zh-CN" altLang="en-US" sz="2400"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组长单位：</a:t>
            </a: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是否涉及遗传办申请：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（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行政审批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备案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时间：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）否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研究中心：北京积水潭医院</a:t>
            </a:r>
            <a:r>
              <a:rPr lang="en-US" altLang="zh-CN" sz="2400">
                <a:sym typeface="+mn-ea"/>
              </a:rPr>
              <a:t>   </a:t>
            </a:r>
            <a:r>
              <a:rPr lang="en-US" sz="2400">
                <a:sym typeface="+mn-ea"/>
              </a:rPr>
              <a:t>XXXX</a:t>
            </a:r>
            <a:r>
              <a:rPr lang="zh-CN" altLang="en-US" sz="2400">
                <a:sym typeface="+mn-ea"/>
              </a:rPr>
              <a:t>科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主要研究者：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本中心项目进展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5431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第一例受试者筛选时间：</a:t>
            </a:r>
          </a:p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第一例受试者入组时间：</a:t>
            </a:r>
          </a:p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目前本中心筛选例数：</a:t>
            </a:r>
          </a:p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受试者入组数</a:t>
            </a:r>
          </a:p>
          <a:p>
            <a:pPr marL="800100" lvl="1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已完成：</a:t>
            </a:r>
          </a:p>
          <a:p>
            <a:pPr marL="800100" lvl="1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正在随访：</a:t>
            </a:r>
          </a:p>
          <a:p>
            <a:pPr marL="800100" lvl="1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脱落及原因：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>
                <a:sym typeface="+mn-ea"/>
              </a:rPr>
              <a:t>暂停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终止原因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292350" y="1817370"/>
          <a:ext cx="7860665" cy="326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840"/>
                <a:gridCol w="2153285"/>
                <a:gridCol w="2923540"/>
              </a:tblGrid>
              <a:tr h="711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决定部门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暂停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终止</a:t>
                      </a:r>
                    </a:p>
                  </a:txBody>
                  <a:tcPr/>
                </a:tc>
              </a:tr>
              <a:tr h="5391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申办者</a:t>
                      </a:r>
                      <a:r>
                        <a:rPr lang="en-US" altLang="zh-CN" sz="1800">
                          <a:sym typeface="+mn-ea"/>
                        </a:rPr>
                        <a:t>/</a:t>
                      </a:r>
                      <a:r>
                        <a:rPr lang="zh-CN" altLang="en-US" sz="1800">
                          <a:sym typeface="+mn-ea"/>
                        </a:rPr>
                        <a:t>研究者</a:t>
                      </a:r>
                      <a:r>
                        <a:rPr lang="en-US" altLang="zh-CN" sz="1800" b="1" baseline="30000">
                          <a:solidFill>
                            <a:srgbClr val="FF0000"/>
                          </a:solidFill>
                          <a:sym typeface="+mn-ea"/>
                        </a:rPr>
                        <a:t>1</a:t>
                      </a:r>
                      <a:r>
                        <a:rPr lang="zh-CN" altLang="en-US" sz="1800">
                          <a:sym typeface="+mn-ea"/>
                        </a:rPr>
                        <a:t>决定</a:t>
                      </a:r>
                      <a:endParaRPr lang="en-US" altLang="zh-CN" b="1" baseline="300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/>
                        <a:t>是</a:t>
                      </a:r>
                      <a:r>
                        <a:rPr lang="en-US" altLang="zh-CN"/>
                        <a:t>   </a:t>
                      </a: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/>
                        <a:t>否</a:t>
                      </a:r>
                      <a:r>
                        <a:rPr lang="en-US" altLang="zh-CN"/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是</a:t>
                      </a:r>
                      <a:r>
                        <a:rPr lang="en-US" altLang="zh-CN" sz="1800">
                          <a:sym typeface="+mn-ea"/>
                        </a:rPr>
                        <a:t>   </a:t>
                      </a: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r>
                        <a:rPr lang="en-US" altLang="zh-CN" sz="1800">
                          <a:sym typeface="+mn-ea"/>
                        </a:rPr>
                        <a:t> </a:t>
                      </a:r>
                      <a:endParaRPr lang="zh-CN" altLang="en-US"/>
                    </a:p>
                  </a:txBody>
                  <a:tcPr/>
                </a:tc>
              </a:tr>
              <a:tr h="504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800">
                          <a:sym typeface="+mn-ea"/>
                        </a:rPr>
                        <a:t>监管部门</a:t>
                      </a:r>
                      <a:r>
                        <a:rPr lang="en-US" altLang="zh-CN" sz="1800">
                          <a:sym typeface="+mn-ea"/>
                        </a:rPr>
                        <a:t>/</a:t>
                      </a:r>
                      <a:r>
                        <a:rPr lang="zh-CN" altLang="en-US" sz="1800">
                          <a:sym typeface="+mn-ea"/>
                        </a:rPr>
                        <a:t>立项部门决定</a:t>
                      </a:r>
                    </a:p>
                    <a:p>
                      <a:pPr>
                        <a:buNone/>
                      </a:pPr>
                      <a:endParaRPr lang="en-US" altLang="zh-CN" b="1" baseline="300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是</a:t>
                      </a:r>
                      <a:r>
                        <a:rPr lang="en-US" altLang="zh-CN" sz="1800">
                          <a:sym typeface="+mn-ea"/>
                        </a:rPr>
                        <a:t>   </a:t>
                      </a: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r>
                        <a:rPr lang="en-US" altLang="zh-CN" sz="1800">
                          <a:sym typeface="+mn-ea"/>
                        </a:rPr>
                        <a:t>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是</a:t>
                      </a:r>
                      <a:r>
                        <a:rPr lang="en-US" altLang="zh-CN" sz="1800">
                          <a:sym typeface="+mn-ea"/>
                        </a:rPr>
                        <a:t>   </a:t>
                      </a: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r>
                        <a:rPr lang="en-US" altLang="zh-CN" sz="1800">
                          <a:sym typeface="+mn-ea"/>
                        </a:rPr>
                        <a:t> </a:t>
                      </a:r>
                      <a:endParaRPr lang="zh-CN" altLang="en-US"/>
                    </a:p>
                  </a:txBody>
                  <a:tcPr/>
                </a:tc>
              </a:tr>
              <a:tr h="4578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伦理委员会决定</a:t>
                      </a:r>
                      <a:r>
                        <a:rPr lang="en-US" altLang="zh-CN" sz="1800" b="1" baseline="30000">
                          <a:solidFill>
                            <a:srgbClr val="FF0000"/>
                          </a:solidFill>
                          <a:sym typeface="+mn-ea"/>
                        </a:rPr>
                        <a:t>2</a:t>
                      </a:r>
                      <a:endParaRPr lang="zh-CN" altLang="en-US" sz="1800"/>
                    </a:p>
                    <a:p>
                      <a:pPr>
                        <a:buNone/>
                      </a:pPr>
                      <a:endParaRPr lang="en-US" altLang="zh-CN" b="1" baseline="300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是</a:t>
                      </a:r>
                      <a:r>
                        <a:rPr lang="en-US" altLang="zh-CN" sz="1800">
                          <a:sym typeface="+mn-ea"/>
                        </a:rPr>
                        <a:t>   </a:t>
                      </a: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r>
                        <a:rPr lang="en-US" altLang="zh-CN" sz="1800">
                          <a:sym typeface="+mn-ea"/>
                        </a:rPr>
                        <a:t> 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是</a:t>
                      </a:r>
                      <a:r>
                        <a:rPr lang="en-US" altLang="zh-CN" sz="1800">
                          <a:sym typeface="+mn-ea"/>
                        </a:rPr>
                        <a:t>   </a:t>
                      </a:r>
                      <a:r>
                        <a:rPr lang="en-US" altLang="zh-CN" sz="1800">
                          <a:sym typeface="Wingdings 2" panose="05020102010507070707" charset="0"/>
                        </a:rPr>
                        <a:t>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r>
                        <a:rPr lang="en-US" altLang="zh-CN" sz="1800">
                          <a:sym typeface="+mn-ea"/>
                        </a:rPr>
                        <a:t>  </a:t>
                      </a:r>
                      <a:endParaRPr lang="zh-CN" altLang="en-US"/>
                    </a:p>
                  </a:txBody>
                  <a:tcPr/>
                </a:tc>
              </a:tr>
              <a:tr h="4235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具体原因描述</a:t>
                      </a:r>
                    </a:p>
                    <a:p>
                      <a:pPr>
                        <a:buNone/>
                      </a:pP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92350" y="5567045"/>
            <a:ext cx="8049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注：</a:t>
            </a:r>
            <a:r>
              <a:rPr lang="en-US" altLang="zh-CN">
                <a:solidFill>
                  <a:srgbClr val="FF0000"/>
                </a:solidFill>
              </a:rPr>
              <a:t>1.“</a:t>
            </a:r>
            <a:r>
              <a:rPr lang="zh-CN" altLang="en-US">
                <a:solidFill>
                  <a:srgbClr val="FF0000"/>
                </a:solidFill>
              </a:rPr>
              <a:t>研究者决定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仅适用于</a:t>
            </a:r>
            <a:r>
              <a:rPr lang="en-US" altLang="zh-CN">
                <a:solidFill>
                  <a:srgbClr val="FF0000"/>
                </a:solidFill>
              </a:rPr>
              <a:t>IIT</a:t>
            </a:r>
            <a:r>
              <a:rPr lang="zh-CN" altLang="en-US">
                <a:solidFill>
                  <a:srgbClr val="FF0000"/>
                </a:solidFill>
              </a:rPr>
              <a:t>；</a:t>
            </a:r>
          </a:p>
          <a:p>
            <a:r>
              <a:rPr lang="en-US" altLang="zh-CN">
                <a:solidFill>
                  <a:srgbClr val="FF0000"/>
                </a:solidFill>
              </a:rPr>
              <a:t>       2.“</a:t>
            </a:r>
            <a:r>
              <a:rPr lang="zh-CN" altLang="en-US">
                <a:solidFill>
                  <a:srgbClr val="FF0000"/>
                </a:solidFill>
              </a:rPr>
              <a:t>伦理委员会决定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的情况仍需要申请审查。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研究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试验暂停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终止后对受试者的处理说明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828800" y="2857500"/>
          <a:ext cx="8532495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4585"/>
                <a:gridCol w="3293745"/>
                <a:gridCol w="28441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处理措施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暂停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800">
                          <a:sym typeface="+mn-ea"/>
                        </a:rPr>
                        <a:t>终止</a:t>
                      </a:r>
                      <a:endParaRPr 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已入组受试者的后续医疗决定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sym typeface="+mn-ea"/>
                        </a:rPr>
                        <a:t>已入组受试者的再次之情同意</a:t>
                      </a:r>
                      <a:endParaRPr lang="en-US" altLang="zh-CN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其他措施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97710" y="5609590"/>
            <a:ext cx="8049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注：根据实际情况填写，不适用的条目请</a:t>
            </a:r>
            <a:r>
              <a:rPr lang="zh-CN">
                <a:solidFill>
                  <a:srgbClr val="FF0000"/>
                </a:solidFill>
              </a:rPr>
              <a:t>删除</a:t>
            </a:r>
            <a:r>
              <a:rPr lang="zh-CN" altLang="en-US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2" y="292967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ce411cb-9ae8-45a6-b59c-093656072ea3}"/>
  <p:tag name="TABLE_ENDDRAG_ORIGIN_RECT" val="618*264"/>
  <p:tag name="TABLE_ENDDRAG_RECT" val="180*143*618*26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ce411cb-9ae8-45a6-b59c-093656072ea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240</Words>
  <Application>Microsoft Office PowerPoint</Application>
  <PresentationFormat>宽屏</PresentationFormat>
  <Paragraphs>51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黑体</vt:lpstr>
      <vt:lpstr>微软雅黑</vt:lpstr>
      <vt:lpstr>Arial</vt:lpstr>
      <vt:lpstr>Wingdings</vt:lpstr>
      <vt:lpstr>Wingdings 2</vt:lpstr>
      <vt:lpstr>Office 主题​​</vt:lpstr>
      <vt:lpstr>PowerPoint 演示文稿</vt:lpstr>
      <vt:lpstr>项目基本信息</vt:lpstr>
      <vt:lpstr>本中心项目进展</vt:lpstr>
      <vt:lpstr>暂停/终止原因</vt:lpstr>
      <vt:lpstr>研究/试验暂停/终止后对受试者的处理说明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2073</cp:revision>
  <cp:lastPrinted>2022-03-30T08:51:29Z</cp:lastPrinted>
  <dcterms:created xsi:type="dcterms:W3CDTF">2022-03-30T08:51:29Z</dcterms:created>
  <dcterms:modified xsi:type="dcterms:W3CDTF">2023-10-23T07:42:45Z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