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706" r:id="rId2"/>
    <p:sldId id="756" r:id="rId3"/>
    <p:sldId id="703" r:id="rId4"/>
    <p:sldId id="754" r:id="rId5"/>
    <p:sldId id="761" r:id="rId6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203864"/>
    <a:srgbClr val="2F3D54"/>
    <a:srgbClr val="003192"/>
    <a:srgbClr val="C00000"/>
    <a:srgbClr val="FFFBEF"/>
    <a:srgbClr val="FFF8E5"/>
    <a:srgbClr val="FFFFFF"/>
    <a:srgbClr val="FFFFE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6" autoAdjust="0"/>
    <p:restoredTop sz="89160" autoAdjust="0"/>
  </p:normalViewPr>
  <p:slideViewPr>
    <p:cSldViewPr snapToGrid="0">
      <p:cViewPr varScale="1">
        <p:scale>
          <a:sx n="100" d="100"/>
          <a:sy n="100" d="100"/>
        </p:scale>
        <p:origin x="132" y="84"/>
      </p:cViewPr>
      <p:guideLst>
        <p:guide orient="horz" pos="21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44"/>
    </p:cViewPr>
  </p:sorterViewPr>
  <p:notesViewPr>
    <p:cSldViewPr snapToGrid="0">
      <p:cViewPr varScale="1">
        <p:scale>
          <a:sx n="71" d="100"/>
          <a:sy n="71" d="100"/>
        </p:scale>
        <p:origin x="15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269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5CC371-5C21-4121-88AD-51E7F5312E00}" type="datetimeFigureOut">
              <a:rPr lang="zh-CN" altLang="en-US" smtClean="0"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394" y="1241425"/>
            <a:ext cx="5954889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08DA46-F0D6-41CD-BAF7-7584A2C9C38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584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3DB786-849C-4C30-BA63-9D48E52960FA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07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2FD7B-B189-48D3-BE95-28F28F3CC5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3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262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抬头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小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2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中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6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大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752"/>
            <a:ext cx="12191999" cy="585370"/>
          </a:xfrm>
        </p:spPr>
        <p:txBody>
          <a:bodyPr lIns="0" rIns="0">
            <a:noAutofit/>
          </a:bodyPr>
          <a:lstStyle>
            <a:lvl1pPr algn="ctr">
              <a:defRPr sz="40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-3" y="718381"/>
            <a:ext cx="12192003" cy="3318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288883" y="87682"/>
            <a:ext cx="2903117" cy="540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0" y="139173"/>
            <a:ext cx="12192000" cy="585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9395976" y="64573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9020" y="3909721"/>
            <a:ext cx="61712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PI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汇报人：</a:t>
            </a:r>
          </a:p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时间：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年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月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日</a:t>
            </a: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8537" y="1406657"/>
            <a:ext cx="5074920" cy="135255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zh-CN" altLang="en-US" sz="8000" b="1" spc="15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33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3810" y="1032510"/>
            <a:ext cx="12195810" cy="2385060"/>
            <a:chOff x="-6" y="1337"/>
            <a:chExt cx="19206" cy="3756"/>
          </a:xfrm>
        </p:grpSpPr>
        <p:sp>
          <p:nvSpPr>
            <p:cNvPr id="6" name="Rectangle 3"/>
            <p:cNvSpPr/>
            <p:nvPr/>
          </p:nvSpPr>
          <p:spPr>
            <a:xfrm>
              <a:off x="96" y="1337"/>
              <a:ext cx="18971" cy="3757"/>
            </a:xfrm>
            <a:prstGeom prst="rect">
              <a:avLst/>
            </a:prstGeom>
            <a:gradFill>
              <a:gsLst>
                <a:gs pos="20000">
                  <a:srgbClr val="0070C0"/>
                </a:gs>
                <a:gs pos="70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b="1" kern="1100" spc="1100" dirty="0">
                  <a:ln w="9525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</a:p>
          </p:txBody>
        </p:sp>
        <p:cxnSp>
          <p:nvCxnSpPr>
            <p:cNvPr id="8" name="Straight Connector 5"/>
            <p:cNvCxnSpPr/>
            <p:nvPr/>
          </p:nvCxnSpPr>
          <p:spPr>
            <a:xfrm>
              <a:off x="0" y="484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"/>
            <p:cNvCxnSpPr/>
            <p:nvPr/>
          </p:nvCxnSpPr>
          <p:spPr>
            <a:xfrm>
              <a:off x="0" y="1629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"/>
            <p:cNvCxnSpPr/>
            <p:nvPr/>
          </p:nvCxnSpPr>
          <p:spPr>
            <a:xfrm>
              <a:off x="0" y="195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"/>
            <p:cNvCxnSpPr/>
            <p:nvPr/>
          </p:nvCxnSpPr>
          <p:spPr>
            <a:xfrm>
              <a:off x="-6" y="4494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567690" y="302895"/>
            <a:ext cx="1640840" cy="5511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/>
              <a:t>修正案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052" y="-138748"/>
            <a:ext cx="6187453" cy="1347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项目基本信息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3300" y="1324610"/>
            <a:ext cx="1074293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2400">
                <a:sym typeface="+mn-ea"/>
              </a:rPr>
              <a:t>项目名称：</a:t>
            </a:r>
            <a:endParaRPr lang="zh-CN" altLang="en-US" sz="2400"/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试验分期（适用于注册试验）：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申办者</a:t>
            </a:r>
            <a:r>
              <a:rPr lang="en-US" altLang="zh-CN" sz="2400">
                <a:sym typeface="+mn-ea"/>
              </a:rPr>
              <a:t>/</a:t>
            </a:r>
            <a:r>
              <a:rPr lang="zh-CN" altLang="en-US" sz="2400">
                <a:sym typeface="+mn-ea"/>
              </a:rPr>
              <a:t>发起人：</a:t>
            </a:r>
            <a:r>
              <a:rPr lang="zh-CN" altLang="en-US" sz="2400">
                <a:sym typeface="Wingdings 2" panose="05020102010507070707" charset="0"/>
              </a:rPr>
              <a:t></a:t>
            </a:r>
            <a:r>
              <a:rPr lang="en-US" altLang="zh-CN" sz="2400">
                <a:sym typeface="+mn-ea"/>
              </a:rPr>
              <a:t>NMPA 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基金（</a:t>
            </a:r>
            <a:r>
              <a:rPr lang="zh-CN" altLang="en-US" sz="2400" u="sng">
                <a:sym typeface="Wingdings 2" panose="05020102010507070707" charset="0"/>
              </a:rPr>
              <a:t>名称</a:t>
            </a:r>
            <a:r>
              <a:rPr lang="zh-CN" altLang="en-US" sz="2400">
                <a:sym typeface="Wingdings 2" panose="05020102010507070707" charset="0"/>
              </a:rPr>
              <a:t>）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研究者</a:t>
            </a:r>
            <a:endParaRPr lang="zh-CN" altLang="en-US" sz="2400"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组长单位：</a:t>
            </a: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是否涉及遗传办申请：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（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行政审批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备案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时间：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）否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研究中心：北京积水潭医院</a:t>
            </a:r>
            <a:r>
              <a:rPr lang="en-US" altLang="zh-CN" sz="2400">
                <a:sym typeface="+mn-ea"/>
              </a:rPr>
              <a:t>   </a:t>
            </a:r>
            <a:r>
              <a:rPr lang="en-US" sz="2400">
                <a:sym typeface="+mn-ea"/>
              </a:rPr>
              <a:t>XXXX</a:t>
            </a:r>
            <a:r>
              <a:rPr lang="zh-CN" altLang="en-US" sz="2400">
                <a:sym typeface="+mn-ea"/>
              </a:rPr>
              <a:t>科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主要研究者：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sym typeface="+mn-ea"/>
              </a:rPr>
              <a:t>初审信息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初审时间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获得审查意见时间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初审批准文件及版本信息</a:t>
            </a: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修改内容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830070" y="1678305"/>
          <a:ext cx="8532495" cy="3905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499"/>
                <a:gridCol w="1706880"/>
                <a:gridCol w="1706118"/>
                <a:gridCol w="1706880"/>
                <a:gridCol w="1706118"/>
              </a:tblGrid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涉及文件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修改前内容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修改后内容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修改原因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修改后文件版本</a:t>
                      </a:r>
                    </a:p>
                  </a:txBody>
                  <a:tcPr/>
                </a:tc>
              </a:tr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1.</a:t>
                      </a:r>
                      <a:r>
                        <a:rPr lang="zh-CN" altLang="en-US"/>
                        <a:t>方案（含版本信息）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2.</a:t>
                      </a:r>
                      <a:r>
                        <a:rPr lang="zh-CN" altLang="en-US" sz="1800">
                          <a:sym typeface="+mn-ea"/>
                        </a:rPr>
                        <a:t>知情同意书（含版本信息）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3.CRF</a:t>
                      </a:r>
                      <a:r>
                        <a:rPr lang="zh-CN" altLang="en-US" sz="1800">
                          <a:sym typeface="+mn-ea"/>
                        </a:rPr>
                        <a:t>（含版本信息）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4.</a:t>
                      </a:r>
                      <a:r>
                        <a:rPr lang="zh-CN" altLang="en-US"/>
                        <a:t>招募文件</a:t>
                      </a:r>
                      <a:r>
                        <a:rPr lang="zh-CN" altLang="en-US" sz="1800">
                          <a:sym typeface="+mn-ea"/>
                        </a:rPr>
                        <a:t>（含版本信息）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5.......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526030" y="6171565"/>
            <a:ext cx="6487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注：根据实际修改情况填写，不适用的可删除。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25" y="0"/>
            <a:ext cx="12192000" cy="68580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1883891" y="811176"/>
            <a:ext cx="308610" cy="1075055"/>
          </a:xfrm>
          <a:prstGeom prst="rect">
            <a:avLst/>
          </a:prstGeom>
        </p:spPr>
        <p:txBody>
          <a:bodyPr wrap="none" lIns="91428" tIns="45713" rIns="91428" bIns="45713">
            <a:spAutoFit/>
          </a:bodyPr>
          <a:lstStyle/>
          <a:p>
            <a:pPr algn="r"/>
            <a:endParaRPr lang="en-US" altLang="zh-CN" sz="6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7130" y="1930400"/>
            <a:ext cx="3425825" cy="222694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>
          <a:xfrm>
            <a:off x="8886825" y="2464435"/>
            <a:ext cx="2997200" cy="68199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4265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zh-CN" altLang="en-US" sz="426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5079"/>
          <a:stretch>
            <a:fillRect/>
          </a:stretch>
        </p:blipFill>
        <p:spPr>
          <a:xfrm>
            <a:off x="-47625" y="1932940"/>
            <a:ext cx="3046730" cy="220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15405" y="1936750"/>
            <a:ext cx="2371725" cy="2224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211310" y="3146425"/>
            <a:ext cx="2672715" cy="215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8887037" y="3167803"/>
            <a:ext cx="2997200" cy="57065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altLang="zh-CN" sz="213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WechatIMG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9105" y="1917065"/>
            <a:ext cx="3400425" cy="22536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77092"/>
            <a:ext cx="6187453" cy="13472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  <p:bldLst>
      <p:bldP spid="48" grpId="0"/>
      <p:bldP spid="15" grpId="0" animBg="1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f8d323c-a661-497b-887d-182cc2fedd36}"/>
  <p:tag name="TABLE_ENDDRAG_ORIGIN_RECT" val="671*204"/>
  <p:tag name="TABLE_ENDDRAG_RECT" val="144*176*671*2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aHei+FuturaL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156</Words>
  <Application>Microsoft Office PowerPoint</Application>
  <PresentationFormat>宽屏</PresentationFormat>
  <Paragraphs>36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黑体</vt:lpstr>
      <vt:lpstr>微软雅黑</vt:lpstr>
      <vt:lpstr>Arial</vt:lpstr>
      <vt:lpstr>Wingdings</vt:lpstr>
      <vt:lpstr>Wingdings 2</vt:lpstr>
      <vt:lpstr>Office 主题​​</vt:lpstr>
      <vt:lpstr>PowerPoint 演示文稿</vt:lpstr>
      <vt:lpstr>项目基本信息</vt:lpstr>
      <vt:lpstr>初审信息</vt:lpstr>
      <vt:lpstr>修改内容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J.W. Zhao</dc:creator>
  <cp:lastModifiedBy>wn</cp:lastModifiedBy>
  <cp:revision>2066</cp:revision>
  <cp:lastPrinted>2022-03-30T08:50:59Z</cp:lastPrinted>
  <dcterms:created xsi:type="dcterms:W3CDTF">2022-03-30T08:50:59Z</dcterms:created>
  <dcterms:modified xsi:type="dcterms:W3CDTF">2023-10-23T07:42:20Z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CF9731FC9E5E4AE482760401ADB7AAFF</vt:lpwstr>
  </property>
  <property fmtid="{D5CDD505-2E9C-101B-9397-08002B2CF9AE}" pid="3" name="KSOProductBuildVer">
    <vt:lpwstr>2052-3.3.1.5149</vt:lpwstr>
  </property>
</Properties>
</file>