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706" r:id="rId2"/>
    <p:sldId id="752" r:id="rId3"/>
    <p:sldId id="754" r:id="rId4"/>
    <p:sldId id="755" r:id="rId5"/>
    <p:sldId id="756" r:id="rId6"/>
    <p:sldId id="758" r:id="rId7"/>
    <p:sldId id="759" r:id="rId8"/>
    <p:sldId id="764" r:id="rId9"/>
    <p:sldId id="763" r:id="rId10"/>
    <p:sldId id="753" r:id="rId11"/>
  </p:sldIdLst>
  <p:sldSz cx="12192000" cy="6858000"/>
  <p:notesSz cx="6797675" cy="992822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2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DA2"/>
    <a:srgbClr val="203864"/>
    <a:srgbClr val="2F3D54"/>
    <a:srgbClr val="003192"/>
    <a:srgbClr val="C00000"/>
    <a:srgbClr val="FFFBEF"/>
    <a:srgbClr val="FFF8E5"/>
    <a:srgbClr val="FFFFFF"/>
    <a:srgbClr val="FFFFEF"/>
    <a:srgbClr val="5959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46" autoAdjust="0"/>
    <p:restoredTop sz="89160" autoAdjust="0"/>
  </p:normalViewPr>
  <p:slideViewPr>
    <p:cSldViewPr snapToGrid="0">
      <p:cViewPr varScale="1">
        <p:scale>
          <a:sx n="100" d="100"/>
          <a:sy n="100" d="100"/>
        </p:scale>
        <p:origin x="132" y="90"/>
      </p:cViewPr>
      <p:guideLst>
        <p:guide orient="horz" pos="2152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1644"/>
    </p:cViewPr>
  </p:sorterViewPr>
  <p:notesViewPr>
    <p:cSldViewPr snapToGrid="0">
      <p:cViewPr varScale="1">
        <p:scale>
          <a:sx n="71" d="100"/>
          <a:sy n="71" d="100"/>
        </p:scale>
        <p:origin x="1584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6979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2D5CC371-5C21-4121-88AD-51E7F5312E00}" type="datetimeFigureOut">
              <a:rPr lang="zh-CN" altLang="en-US" smtClean="0"/>
              <a:pPr/>
              <a:t>2023/10/23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1394" y="1241425"/>
            <a:ext cx="5954889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2708DA46-F0D6-41CD-BAF7-7584A2C9C38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374974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4962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73DB786-849C-4C30-BA63-9D48E52960FA}" type="slidenum">
              <a:rPr lang="zh-CN" alt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65251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4962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19321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5EAC99B-C92D-451D-B445-5A4B47CA56E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抬头横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5EAC99B-C92D-451D-B445-5A4B47CA56E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5" name="Shape 4"/>
          <p:cNvSpPr/>
          <p:nvPr userDrawn="1"/>
        </p:nvSpPr>
        <p:spPr>
          <a:xfrm>
            <a:off x="0" y="781574"/>
            <a:ext cx="12191999" cy="45887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>
            <a:miter lim="400000"/>
          </a:ln>
        </p:spPr>
        <p:txBody>
          <a:bodyPr lIns="0" tIns="0" rIns="0" bIns="0"/>
          <a:lstStyle/>
          <a:p>
            <a:pPr lvl="0" algn="r">
              <a:defRPr sz="1800"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pPr>
            <a:endParaRPr sz="240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小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5EAC99B-C92D-451D-B445-5A4B47CA56E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1" y="142752"/>
            <a:ext cx="12191997" cy="585370"/>
          </a:xfrm>
        </p:spPr>
        <p:txBody>
          <a:bodyPr lIns="0" rIns="0">
            <a:noAutofit/>
          </a:bodyPr>
          <a:lstStyle>
            <a:lvl1pPr algn="ctr">
              <a:defRPr sz="3200">
                <a:solidFill>
                  <a:srgbClr val="005DA2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Shape 4"/>
          <p:cNvSpPr/>
          <p:nvPr userDrawn="1"/>
        </p:nvSpPr>
        <p:spPr>
          <a:xfrm>
            <a:off x="0" y="781574"/>
            <a:ext cx="12191999" cy="45887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>
            <a:miter lim="400000"/>
          </a:ln>
        </p:spPr>
        <p:txBody>
          <a:bodyPr lIns="0" tIns="0" rIns="0" bIns="0"/>
          <a:lstStyle/>
          <a:p>
            <a:pPr lvl="0" algn="r">
              <a:defRPr sz="1800"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pPr>
            <a:endParaRPr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中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5EAC99B-C92D-451D-B445-5A4B47CA56E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1" y="142752"/>
            <a:ext cx="12191997" cy="585370"/>
          </a:xfrm>
        </p:spPr>
        <p:txBody>
          <a:bodyPr lIns="0" rIns="0">
            <a:noAutofit/>
          </a:bodyPr>
          <a:lstStyle>
            <a:lvl1pPr algn="ctr">
              <a:defRPr sz="3600">
                <a:solidFill>
                  <a:srgbClr val="005DA2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Shape 4"/>
          <p:cNvSpPr/>
          <p:nvPr userDrawn="1"/>
        </p:nvSpPr>
        <p:spPr>
          <a:xfrm>
            <a:off x="0" y="781574"/>
            <a:ext cx="12191999" cy="45887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>
            <a:miter lim="400000"/>
          </a:ln>
        </p:spPr>
        <p:txBody>
          <a:bodyPr lIns="0" tIns="0" rIns="0" bIns="0"/>
          <a:lstStyle/>
          <a:p>
            <a:pPr lvl="0" algn="r">
              <a:defRPr sz="1800"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pPr>
            <a:endParaRPr sz="240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大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5EAC99B-C92D-451D-B445-5A4B47CA56E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0" y="142752"/>
            <a:ext cx="12191999" cy="585370"/>
          </a:xfrm>
        </p:spPr>
        <p:txBody>
          <a:bodyPr lIns="0" rIns="0">
            <a:noAutofit/>
          </a:bodyPr>
          <a:lstStyle>
            <a:lvl1pPr algn="ctr">
              <a:defRPr sz="4000">
                <a:solidFill>
                  <a:srgbClr val="005DA2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Shape 4"/>
          <p:cNvSpPr/>
          <p:nvPr userDrawn="1"/>
        </p:nvSpPr>
        <p:spPr>
          <a:xfrm>
            <a:off x="0" y="781574"/>
            <a:ext cx="12191999" cy="45887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>
            <a:miter lim="400000"/>
          </a:ln>
        </p:spPr>
        <p:txBody>
          <a:bodyPr lIns="0" tIns="0" rIns="0" bIns="0"/>
          <a:lstStyle/>
          <a:p>
            <a:pPr lvl="0" algn="r">
              <a:defRPr sz="1800"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pPr>
            <a:endParaRPr sz="2400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 flipV="1">
            <a:off x="-3" y="718381"/>
            <a:ext cx="12192003" cy="33181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9288883" y="87682"/>
            <a:ext cx="2903117" cy="54084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1117600" y="6356350"/>
            <a:ext cx="36576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2023/10/23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AC99B-C92D-451D-B445-5A4B47CA56E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0" y="139173"/>
            <a:ext cx="12192000" cy="58537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9395976" y="645732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EAC99B-C92D-451D-B445-5A4B47CA56E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69020" y="3909721"/>
            <a:ext cx="6171203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endParaRPr lang="zh-CN" altLang="en-US" sz="2000" b="1" dirty="0" smtClean="0">
              <a:solidFill>
                <a:srgbClr val="005DA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</a:endParaRPr>
          </a:p>
          <a:p>
            <a:pPr algn="ctr">
              <a:defRPr/>
            </a:pPr>
            <a:r>
              <a:rPr lang="en-US" altLang="zh-CN" sz="20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PI</a:t>
            </a:r>
            <a:r>
              <a:rPr lang="zh-CN" altLang="en-US" sz="20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：</a:t>
            </a:r>
            <a:r>
              <a:rPr lang="en-US" altLang="zh-CN" sz="20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                             </a:t>
            </a:r>
            <a:r>
              <a:rPr lang="zh-CN" altLang="en-US" sz="20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汇报人：</a:t>
            </a:r>
          </a:p>
          <a:p>
            <a:pPr algn="ctr">
              <a:defRPr/>
            </a:pPr>
            <a:endParaRPr lang="zh-CN" altLang="en-US" sz="2000" b="1" dirty="0" smtClean="0">
              <a:solidFill>
                <a:srgbClr val="005DA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</a:endParaRPr>
          </a:p>
          <a:p>
            <a:pPr algn="ctr">
              <a:defRPr/>
            </a:pPr>
            <a:r>
              <a:rPr lang="zh-CN" altLang="en-US" sz="20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时间：</a:t>
            </a:r>
            <a:r>
              <a:rPr lang="en-US" altLang="zh-CN" sz="20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           </a:t>
            </a:r>
            <a:r>
              <a:rPr lang="zh-CN" altLang="en-US" sz="20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年</a:t>
            </a:r>
            <a:r>
              <a:rPr lang="en-US" altLang="zh-CN" sz="20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       </a:t>
            </a:r>
            <a:r>
              <a:rPr lang="zh-CN" altLang="en-US" sz="20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月</a:t>
            </a:r>
            <a:r>
              <a:rPr lang="en-US" altLang="zh-CN" sz="20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      </a:t>
            </a:r>
            <a:r>
              <a:rPr lang="zh-CN" altLang="en-US" sz="20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日</a:t>
            </a:r>
          </a:p>
          <a:p>
            <a:pPr algn="ctr">
              <a:defRPr/>
            </a:pPr>
            <a:endParaRPr lang="zh-CN" altLang="en-US" sz="2000" b="1" u="sng" dirty="0" smtClean="0">
              <a:solidFill>
                <a:srgbClr val="005DA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</a:endParaRPr>
          </a:p>
          <a:p>
            <a:pPr algn="ctr">
              <a:defRPr/>
            </a:pPr>
            <a:endParaRPr lang="zh-CN" altLang="en-US" sz="2000" b="1" u="sng" dirty="0" smtClean="0">
              <a:solidFill>
                <a:srgbClr val="005DA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58537" y="1406657"/>
            <a:ext cx="5074920" cy="1352550"/>
          </a:xfrm>
          <a:prstGeom prst="rect">
            <a:avLst/>
          </a:prstGeom>
          <a:noFill/>
        </p:spPr>
        <p:txBody>
          <a:bodyPr wrap="none" lIns="121920" tIns="60960" rIns="121920" bIns="60960">
            <a:spAutoFit/>
          </a:bodyPr>
          <a:lstStyle/>
          <a:p>
            <a:pPr algn="ctr"/>
            <a:r>
              <a:rPr lang="zh-CN" altLang="en-US" sz="8000" b="1" spc="151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1333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-3810" y="1032510"/>
            <a:ext cx="12195810" cy="2385060"/>
            <a:chOff x="-6" y="1337"/>
            <a:chExt cx="19206" cy="3756"/>
          </a:xfrm>
        </p:grpSpPr>
        <p:sp>
          <p:nvSpPr>
            <p:cNvPr id="6" name="Rectangle 3"/>
            <p:cNvSpPr/>
            <p:nvPr/>
          </p:nvSpPr>
          <p:spPr>
            <a:xfrm>
              <a:off x="96" y="1337"/>
              <a:ext cx="18971" cy="3757"/>
            </a:xfrm>
            <a:prstGeom prst="rect">
              <a:avLst/>
            </a:prstGeom>
            <a:gradFill>
              <a:gsLst>
                <a:gs pos="20000">
                  <a:srgbClr val="0070C0"/>
                </a:gs>
                <a:gs pos="70000">
                  <a:srgbClr val="00206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zh-CN" altLang="en-US" sz="5400" b="1" kern="1100" spc="1100" dirty="0">
                  <a:ln w="9525">
                    <a:noFill/>
                    <a:prstDash val="solid"/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项目名称</a:t>
              </a:r>
            </a:p>
          </p:txBody>
        </p:sp>
        <p:cxnSp>
          <p:nvCxnSpPr>
            <p:cNvPr id="8" name="Straight Connector 5"/>
            <p:cNvCxnSpPr/>
            <p:nvPr/>
          </p:nvCxnSpPr>
          <p:spPr>
            <a:xfrm>
              <a:off x="0" y="4846"/>
              <a:ext cx="19200" cy="0"/>
            </a:xfrm>
            <a:prstGeom prst="line">
              <a:avLst/>
            </a:prstGeom>
            <a:ln w="889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5"/>
            <p:cNvCxnSpPr/>
            <p:nvPr/>
          </p:nvCxnSpPr>
          <p:spPr>
            <a:xfrm>
              <a:off x="0" y="1629"/>
              <a:ext cx="19200" cy="0"/>
            </a:xfrm>
            <a:prstGeom prst="line">
              <a:avLst/>
            </a:prstGeom>
            <a:ln w="889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5"/>
            <p:cNvCxnSpPr/>
            <p:nvPr/>
          </p:nvCxnSpPr>
          <p:spPr>
            <a:xfrm>
              <a:off x="0" y="1956"/>
              <a:ext cx="19200" cy="0"/>
            </a:xfrm>
            <a:prstGeom prst="line">
              <a:avLst/>
            </a:prstGeom>
            <a:ln w="889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5"/>
            <p:cNvCxnSpPr/>
            <p:nvPr/>
          </p:nvCxnSpPr>
          <p:spPr>
            <a:xfrm>
              <a:off x="-6" y="4494"/>
              <a:ext cx="19200" cy="0"/>
            </a:xfrm>
            <a:prstGeom prst="line">
              <a:avLst/>
            </a:prstGeom>
            <a:ln w="889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矩形 3"/>
          <p:cNvSpPr/>
          <p:nvPr/>
        </p:nvSpPr>
        <p:spPr>
          <a:xfrm>
            <a:off x="567689" y="302895"/>
            <a:ext cx="3404236" cy="55118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/>
              <a:t>初始</a:t>
            </a:r>
            <a:r>
              <a:rPr lang="zh-CN" altLang="en-US" sz="2400" b="1" dirty="0" smtClean="0"/>
              <a:t>审查（新技术项目）</a:t>
            </a:r>
            <a:endParaRPr lang="zh-CN" altLang="en-US" sz="2400" b="1" dirty="0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4998" y="-98041"/>
            <a:ext cx="6187453" cy="134721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5" y="212"/>
            <a:ext cx="12192000" cy="6858000"/>
          </a:xfrm>
          <a:prstGeom prst="rect">
            <a:avLst/>
          </a:prstGeom>
        </p:spPr>
      </p:pic>
      <p:sp>
        <p:nvSpPr>
          <p:cNvPr id="48" name="矩形 47"/>
          <p:cNvSpPr/>
          <p:nvPr/>
        </p:nvSpPr>
        <p:spPr>
          <a:xfrm>
            <a:off x="11883891" y="811176"/>
            <a:ext cx="308610" cy="1075055"/>
          </a:xfrm>
          <a:prstGeom prst="rect">
            <a:avLst/>
          </a:prstGeom>
        </p:spPr>
        <p:txBody>
          <a:bodyPr wrap="none" lIns="91428" tIns="45713" rIns="91428" bIns="45713">
            <a:spAutoFit/>
          </a:bodyPr>
          <a:lstStyle/>
          <a:p>
            <a:pPr algn="r"/>
            <a:endParaRPr lang="en-US" altLang="zh-CN" sz="6400" b="1" dirty="0">
              <a:solidFill>
                <a:srgbClr val="005D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787130" y="1930400"/>
            <a:ext cx="3425825" cy="2226945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37" name="Rectangle 4"/>
          <p:cNvSpPr txBox="1">
            <a:spLocks noChangeArrowheads="1"/>
          </p:cNvSpPr>
          <p:nvPr/>
        </p:nvSpPr>
        <p:spPr>
          <a:xfrm>
            <a:off x="8886825" y="2464435"/>
            <a:ext cx="2997200" cy="68199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zh-CN" altLang="en-US" sz="4265" b="1" i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谢谢！</a:t>
            </a:r>
            <a:endParaRPr lang="zh-CN" altLang="en-US" sz="4265" b="1" i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/>
          <a:srcRect l="5079"/>
          <a:stretch>
            <a:fillRect/>
          </a:stretch>
        </p:blipFill>
        <p:spPr>
          <a:xfrm>
            <a:off x="-47625" y="1932940"/>
            <a:ext cx="3046730" cy="22021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415405" y="1936750"/>
            <a:ext cx="2371725" cy="222440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9211310" y="3146425"/>
            <a:ext cx="2672715" cy="2159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4"/>
          <p:cNvSpPr txBox="1">
            <a:spLocks noChangeArrowheads="1"/>
          </p:cNvSpPr>
          <p:nvPr/>
        </p:nvSpPr>
        <p:spPr>
          <a:xfrm>
            <a:off x="8887037" y="3167803"/>
            <a:ext cx="2997200" cy="570653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endParaRPr lang="en-US" altLang="zh-CN" sz="2135" b="1" i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7" name="图片 6" descr="WechatIMG28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999105" y="1917065"/>
            <a:ext cx="3400425" cy="225361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52" y="137566"/>
            <a:ext cx="6187453" cy="1347219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/>
    </mc:Choice>
    <mc:Fallback xmlns="">
      <p:transition spd="med"/>
    </mc:Fallback>
  </mc:AlternateContent>
  <p:timing>
    <p:tnLst>
      <p:par>
        <p:cTn id="1" dur="indefinite" restart="never" nodeType="tmRoot"/>
      </p:par>
    </p:tnLst>
    <p:bldLst>
      <p:bldP spid="48" grpId="0"/>
      <p:bldP spid="15" grpId="0" animBg="1"/>
      <p:bldP spid="3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项目基本信息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003300" y="1324610"/>
            <a:ext cx="9892665" cy="32316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70000"/>
              </a:lnSpc>
            </a:pPr>
            <a:r>
              <a:rPr lang="zh-CN" altLang="en-US" sz="2400" dirty="0" smtClean="0">
                <a:sym typeface="+mn-ea"/>
              </a:rPr>
              <a:t>新技术项目</a:t>
            </a:r>
            <a:r>
              <a:rPr lang="zh-CN" altLang="en-US" sz="2400" dirty="0">
                <a:sym typeface="+mn-ea"/>
              </a:rPr>
              <a:t>名称</a:t>
            </a:r>
            <a:r>
              <a:rPr lang="zh-CN" altLang="en-US" sz="2400" dirty="0" smtClean="0">
                <a:sym typeface="+mn-ea"/>
              </a:rPr>
              <a:t>：</a:t>
            </a:r>
            <a:endParaRPr lang="en-US" altLang="zh-CN" sz="2400" dirty="0" smtClean="0">
              <a:sym typeface="+mn-ea"/>
            </a:endParaRPr>
          </a:p>
          <a:p>
            <a:pPr>
              <a:lnSpc>
                <a:spcPct val="170000"/>
              </a:lnSpc>
            </a:pPr>
            <a:r>
              <a:rPr lang="zh-CN" altLang="en-US" sz="2400" dirty="0" smtClean="0">
                <a:sym typeface="+mn-ea"/>
              </a:rPr>
              <a:t>新技术类别：</a:t>
            </a:r>
            <a:r>
              <a:rPr lang="zh-CN" altLang="zh-CN" sz="2400" dirty="0"/>
              <a:t>□首创（□国内领先</a:t>
            </a:r>
            <a:r>
              <a:rPr lang="en-US" altLang="zh-CN" sz="2400" dirty="0"/>
              <a:t>    </a:t>
            </a:r>
            <a:r>
              <a:rPr lang="zh-CN" altLang="zh-CN" sz="2400" dirty="0"/>
              <a:t>□国际领先</a:t>
            </a:r>
            <a:r>
              <a:rPr lang="zh-CN" altLang="zh-CN" sz="2400" dirty="0" smtClean="0"/>
              <a:t>）</a:t>
            </a:r>
            <a:endParaRPr lang="en-US" altLang="zh-CN" sz="2400" dirty="0" smtClean="0"/>
          </a:p>
          <a:p>
            <a:pPr>
              <a:lnSpc>
                <a:spcPct val="170000"/>
              </a:lnSpc>
            </a:pPr>
            <a:r>
              <a:rPr lang="en-US" altLang="zh-CN" sz="2400" dirty="0" smtClean="0"/>
              <a:t>                 </a:t>
            </a:r>
            <a:r>
              <a:rPr lang="zh-CN" altLang="zh-CN" sz="2400" dirty="0" smtClean="0"/>
              <a:t>□引进</a:t>
            </a:r>
            <a:r>
              <a:rPr lang="en-US" altLang="zh-CN" sz="2400" dirty="0" smtClean="0"/>
              <a:t>      </a:t>
            </a:r>
            <a:r>
              <a:rPr lang="zh-CN" altLang="zh-CN" sz="2400" dirty="0" smtClean="0"/>
              <a:t>□</a:t>
            </a:r>
            <a:r>
              <a:rPr lang="zh-CN" altLang="zh-CN" sz="2400" dirty="0"/>
              <a:t>已开展多年申报物价</a:t>
            </a:r>
            <a:endParaRPr lang="zh-CN" altLang="en-US" sz="2400" dirty="0"/>
          </a:p>
          <a:p>
            <a:pPr>
              <a:lnSpc>
                <a:spcPct val="170000"/>
              </a:lnSpc>
            </a:pPr>
            <a:r>
              <a:rPr lang="zh-CN" altLang="en-US" sz="2400" dirty="0" smtClean="0">
                <a:sym typeface="+mn-ea"/>
              </a:rPr>
              <a:t>开展科室：</a:t>
            </a:r>
            <a:r>
              <a:rPr lang="zh-CN" altLang="en-US" sz="2400" dirty="0">
                <a:sym typeface="+mn-ea"/>
              </a:rPr>
              <a:t>北京积水潭医院</a:t>
            </a:r>
            <a:r>
              <a:rPr lang="en-US" altLang="zh-CN" sz="2400" dirty="0">
                <a:sym typeface="+mn-ea"/>
              </a:rPr>
              <a:t>   </a:t>
            </a:r>
            <a:r>
              <a:rPr lang="en-US" sz="2400" dirty="0">
                <a:sym typeface="+mn-ea"/>
              </a:rPr>
              <a:t>XXXX</a:t>
            </a:r>
            <a:r>
              <a:rPr lang="zh-CN" altLang="en-US" sz="2400" dirty="0">
                <a:sym typeface="+mn-ea"/>
              </a:rPr>
              <a:t>科</a:t>
            </a:r>
          </a:p>
          <a:p>
            <a:pPr>
              <a:lnSpc>
                <a:spcPct val="170000"/>
              </a:lnSpc>
            </a:pPr>
            <a:r>
              <a:rPr lang="zh-CN" altLang="en-US" sz="2400" dirty="0" smtClean="0">
                <a:sym typeface="+mn-ea"/>
              </a:rPr>
              <a:t>项目负责人：</a:t>
            </a:r>
            <a:endParaRPr lang="zh-CN" altLang="en-US" sz="2400" dirty="0">
              <a:sym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项目背景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937895" y="1224280"/>
            <a:ext cx="9369425" cy="48320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 fontAlgn="auto">
              <a:lnSpc>
                <a:spcPct val="200000"/>
              </a:lnSpc>
              <a:spcAft>
                <a:spcPts val="600"/>
              </a:spcAft>
              <a:buFont typeface="Wingdings" panose="05000000000000000000" charset="0"/>
              <a:buChar char="n"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国内外临床应用情况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 fontAlgn="auto">
              <a:lnSpc>
                <a:spcPct val="200000"/>
              </a:lnSpc>
              <a:spcAft>
                <a:spcPts val="600"/>
              </a:spcAft>
              <a:buFont typeface="Wingdings" panose="05000000000000000000" charset="0"/>
              <a:buChar char="n"/>
            </a:pPr>
            <a:r>
              <a:rPr lang="zh-CN" altLang="zh-CN" sz="2400" dirty="0" smtClean="0"/>
              <a:t>与其</a:t>
            </a:r>
            <a:r>
              <a:rPr lang="zh-CN" altLang="zh-CN" sz="2400" dirty="0"/>
              <a:t>他医疗技术治疗同种疾病的比较（方法、疗程、疗效、费用等</a:t>
            </a:r>
            <a:r>
              <a:rPr lang="zh-CN" altLang="zh-CN" sz="2400" dirty="0" smtClean="0"/>
              <a:t>方面</a:t>
            </a:r>
            <a:r>
              <a:rPr lang="zh-CN" altLang="en-US" sz="2400" dirty="0" smtClean="0"/>
              <a:t>）</a:t>
            </a:r>
            <a:endParaRPr lang="en-US" altLang="zh-CN" sz="2400" b="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>
              <a:lnSpc>
                <a:spcPct val="200000"/>
              </a:lnSpc>
              <a:spcAft>
                <a:spcPts val="600"/>
              </a:spcAft>
              <a:buFont typeface="Wingdings" panose="05000000000000000000" charset="0"/>
              <a:buChar char="n"/>
            </a:pPr>
            <a:r>
              <a:rPr lang="zh-CN" altLang="zh-CN" sz="2400" dirty="0"/>
              <a:t>项目负责人操作该技术项目经历</a:t>
            </a:r>
            <a:endParaRPr lang="zh-CN" altLang="en-US" sz="2400" dirty="0"/>
          </a:p>
          <a:p>
            <a:pPr marL="342900" indent="-342900" fontAlgn="auto">
              <a:lnSpc>
                <a:spcPct val="200000"/>
              </a:lnSpc>
              <a:spcAft>
                <a:spcPts val="600"/>
              </a:spcAft>
              <a:buFont typeface="Wingdings" panose="05000000000000000000" charset="0"/>
              <a:buChar char="n"/>
            </a:pPr>
            <a:r>
              <a:rPr lang="en-US" altLang="zh-CN" sz="24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......</a:t>
            </a:r>
            <a:endParaRPr lang="zh-CN" altLang="en-US" sz="2400" b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410210" fontAlgn="auto">
              <a:lnSpc>
                <a:spcPct val="200000"/>
              </a:lnSpc>
              <a:spcAft>
                <a:spcPts val="600"/>
              </a:spcAft>
            </a:pPr>
            <a:endParaRPr lang="zh-CN" altLang="en-US" sz="2400" b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项目目的和意义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1411286" y="1729105"/>
            <a:ext cx="9369425" cy="16466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 fontAlgn="auto">
              <a:lnSpc>
                <a:spcPct val="200000"/>
              </a:lnSpc>
              <a:spcAft>
                <a:spcPts val="600"/>
              </a:spcAft>
              <a:buFont typeface="Wingdings" panose="05000000000000000000" charset="0"/>
              <a:buChar char="n"/>
            </a:pPr>
            <a:r>
              <a:rPr lang="zh-CN" altLang="en-US" sz="24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目的 </a:t>
            </a:r>
            <a:endParaRPr lang="en-US" altLang="zh-CN" sz="2400" b="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 fontAlgn="auto">
              <a:lnSpc>
                <a:spcPct val="200000"/>
              </a:lnSpc>
              <a:spcAft>
                <a:spcPts val="600"/>
              </a:spcAft>
              <a:buFont typeface="Wingdings" panose="05000000000000000000" charset="0"/>
              <a:buChar char="n"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意义</a:t>
            </a:r>
            <a:endParaRPr lang="zh-CN" altLang="en-US" sz="2400" b="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实施方案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927100" y="1224280"/>
            <a:ext cx="9369425" cy="372409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 fontAlgn="auto">
              <a:lnSpc>
                <a:spcPct val="200000"/>
              </a:lnSpc>
              <a:spcAft>
                <a:spcPts val="600"/>
              </a:spcAft>
              <a:buFont typeface="Wingdings" panose="05000000000000000000" charset="0"/>
              <a:buChar char="n"/>
            </a:pPr>
            <a:r>
              <a:rPr lang="zh-CN" altLang="en-US" sz="24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技术方法</a:t>
            </a:r>
            <a:endParaRPr lang="en-US" altLang="zh-CN" sz="2400" b="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 fontAlgn="auto">
              <a:lnSpc>
                <a:spcPct val="200000"/>
              </a:lnSpc>
              <a:spcAft>
                <a:spcPts val="600"/>
              </a:spcAft>
              <a:buFont typeface="Wingdings" panose="05000000000000000000" charset="0"/>
              <a:buChar char="n"/>
            </a:pPr>
            <a:r>
              <a:rPr lang="zh-CN" altLang="en-US" sz="24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技术的科学性、可操作性</a:t>
            </a:r>
            <a:endParaRPr lang="en-US" altLang="zh-CN" sz="2400" b="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 fontAlgn="auto">
              <a:lnSpc>
                <a:spcPct val="200000"/>
              </a:lnSpc>
              <a:spcAft>
                <a:spcPts val="600"/>
              </a:spcAft>
            </a:pPr>
            <a:endParaRPr lang="en-US" altLang="zh-CN" sz="2000" b="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 fontAlgn="auto">
              <a:lnSpc>
                <a:spcPct val="200000"/>
              </a:lnSpc>
              <a:spcAft>
                <a:spcPts val="600"/>
              </a:spcAft>
              <a:buFont typeface="Wingdings" panose="05000000000000000000" charset="0"/>
              <a:buChar char="n"/>
            </a:pPr>
            <a:endParaRPr lang="zh-CN" altLang="en-US" sz="2000" b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410210" fontAlgn="auto">
              <a:lnSpc>
                <a:spcPct val="200000"/>
              </a:lnSpc>
              <a:spcAft>
                <a:spcPts val="600"/>
              </a:spcAft>
            </a:pPr>
            <a:endParaRPr lang="zh-CN" altLang="en-US" sz="2000" b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适用范围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927100" y="1224280"/>
            <a:ext cx="9369425" cy="15351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 fontAlgn="auto">
              <a:lnSpc>
                <a:spcPct val="200000"/>
              </a:lnSpc>
              <a:spcAft>
                <a:spcPts val="600"/>
              </a:spcAft>
              <a:buFont typeface="Wingdings" panose="05000000000000000000" charset="0"/>
              <a:buChar char="n"/>
            </a:pPr>
            <a:r>
              <a:rPr lang="zh-CN" altLang="en-US" sz="24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适应症</a:t>
            </a:r>
            <a:endParaRPr lang="en-US" altLang="zh-CN" sz="2400" b="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 fontAlgn="auto">
              <a:lnSpc>
                <a:spcPct val="200000"/>
              </a:lnSpc>
              <a:spcAft>
                <a:spcPts val="600"/>
              </a:spcAft>
              <a:buFont typeface="Wingdings" panose="05000000000000000000" charset="0"/>
              <a:buChar char="n"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禁忌症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风险及处理预案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927100" y="1224280"/>
            <a:ext cx="9369425" cy="15351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 fontAlgn="auto">
              <a:lnSpc>
                <a:spcPct val="200000"/>
              </a:lnSpc>
              <a:spcAft>
                <a:spcPts val="600"/>
              </a:spcAft>
              <a:buFont typeface="Wingdings" panose="05000000000000000000" charset="0"/>
              <a:buChar char="n"/>
            </a:pPr>
            <a:r>
              <a:rPr lang="zh-CN" altLang="en-US" sz="24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预期风险</a:t>
            </a:r>
            <a:endParaRPr lang="en-US" altLang="zh-CN" sz="2400" b="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 fontAlgn="auto">
              <a:lnSpc>
                <a:spcPct val="200000"/>
              </a:lnSpc>
              <a:spcAft>
                <a:spcPts val="600"/>
              </a:spcAft>
              <a:buFont typeface="Wingdings" panose="05000000000000000000" charset="0"/>
              <a:buChar char="n"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处理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预案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开展条件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1480820" y="1557655"/>
            <a:ext cx="9369425" cy="31663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 fontAlgn="auto">
              <a:lnSpc>
                <a:spcPct val="200000"/>
              </a:lnSpc>
              <a:spcAft>
                <a:spcPts val="600"/>
              </a:spcAft>
              <a:buFont typeface="Wingdings" panose="05000000000000000000" charset="0"/>
              <a:buChar char="n"/>
            </a:pPr>
            <a:r>
              <a:rPr lang="zh-CN" altLang="en-US" sz="24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设备要求</a:t>
            </a:r>
            <a:endParaRPr lang="zh-CN" altLang="en-US" sz="2400" b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 fontAlgn="auto">
              <a:lnSpc>
                <a:spcPct val="200000"/>
              </a:lnSpc>
              <a:spcAft>
                <a:spcPts val="600"/>
              </a:spcAft>
              <a:buFont typeface="Wingdings" panose="05000000000000000000" charset="0"/>
              <a:buChar char="n"/>
            </a:pPr>
            <a:r>
              <a:rPr lang="zh-CN" altLang="en-US" sz="24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人员要求</a:t>
            </a:r>
            <a:endParaRPr lang="en-US" altLang="zh-CN" sz="2400" b="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 fontAlgn="auto">
              <a:lnSpc>
                <a:spcPct val="200000"/>
              </a:lnSpc>
              <a:spcAft>
                <a:spcPts val="600"/>
              </a:spcAft>
              <a:buFont typeface="Wingdings" panose="05000000000000000000" charset="0"/>
              <a:buChar char="n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环境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要求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 fontAlgn="auto">
              <a:lnSpc>
                <a:spcPct val="200000"/>
              </a:lnSpc>
              <a:spcAft>
                <a:spcPts val="600"/>
              </a:spcAft>
              <a:buFont typeface="Wingdings" panose="05000000000000000000" charset="0"/>
              <a:buChar char="n"/>
            </a:pPr>
            <a:r>
              <a:rPr lang="zh-CN" altLang="en-US" sz="24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辅助</a:t>
            </a:r>
            <a:r>
              <a:rPr lang="zh-CN" altLang="en-US" sz="24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科室</a:t>
            </a:r>
            <a:endParaRPr lang="en-US" altLang="zh-CN" sz="2400" b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12203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知情同意书主要内容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949325" y="1212850"/>
            <a:ext cx="9369425" cy="4170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 fontAlgn="auto">
              <a:lnSpc>
                <a:spcPct val="200000"/>
              </a:lnSpc>
              <a:spcAft>
                <a:spcPts val="600"/>
              </a:spcAft>
              <a:buFont typeface="Wingdings" panose="05000000000000000000" charset="0"/>
              <a:buChar char="n"/>
            </a:pPr>
            <a:r>
              <a:rPr lang="zh-CN" altLang="en-US" sz="20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风险和获益</a:t>
            </a:r>
            <a:endParaRPr lang="en-US" altLang="zh-CN" sz="2000" b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 fontAlgn="auto">
              <a:lnSpc>
                <a:spcPct val="200000"/>
              </a:lnSpc>
              <a:spcAft>
                <a:spcPts val="600"/>
              </a:spcAft>
              <a:buFont typeface="Wingdings" panose="05000000000000000000" charset="0"/>
              <a:buChar char="n"/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与其他治疗相比优劣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42900" indent="-342900" fontAlgn="auto">
              <a:lnSpc>
                <a:spcPct val="200000"/>
              </a:lnSpc>
              <a:spcAft>
                <a:spcPts val="600"/>
              </a:spcAft>
              <a:buFont typeface="Wingdings" panose="05000000000000000000" charset="0"/>
              <a:buChar char="n"/>
            </a:pP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与目前治疗方式比是否增加总体费用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42900" indent="-342900" fontAlgn="auto">
              <a:lnSpc>
                <a:spcPct val="200000"/>
              </a:lnSpc>
              <a:spcAft>
                <a:spcPts val="600"/>
              </a:spcAft>
              <a:buFont typeface="Wingdings" panose="05000000000000000000" charset="0"/>
              <a:buChar char="n"/>
            </a:pP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42900" indent="-342900" fontAlgn="auto">
              <a:lnSpc>
                <a:spcPct val="200000"/>
              </a:lnSpc>
              <a:spcAft>
                <a:spcPts val="600"/>
              </a:spcAft>
              <a:buFont typeface="Wingdings" panose="05000000000000000000" charset="0"/>
              <a:buChar char="n"/>
            </a:pPr>
            <a:endParaRPr lang="en-US" altLang="zh-CN" sz="2000" b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fontAlgn="auto">
              <a:lnSpc>
                <a:spcPct val="200000"/>
              </a:lnSpc>
              <a:spcAft>
                <a:spcPts val="600"/>
              </a:spcAft>
              <a:buFont typeface="Wingdings" panose="05000000000000000000" charset="0"/>
              <a:buNone/>
            </a:pPr>
            <a:endParaRPr lang="zh-CN" altLang="en-US" sz="2000" b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YaHei+FuturaLT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68</TotalTime>
  <Words>154</Words>
  <Application>Microsoft Office PowerPoint</Application>
  <PresentationFormat>宽屏</PresentationFormat>
  <Paragraphs>44</Paragraphs>
  <Slides>10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5" baseType="lpstr">
      <vt:lpstr>黑体</vt:lpstr>
      <vt:lpstr>微软雅黑</vt:lpstr>
      <vt:lpstr>Arial</vt:lpstr>
      <vt:lpstr>Wingdings</vt:lpstr>
      <vt:lpstr>Office 主题​​</vt:lpstr>
      <vt:lpstr>PowerPoint 演示文稿</vt:lpstr>
      <vt:lpstr>项目基本信息</vt:lpstr>
      <vt:lpstr>项目背景</vt:lpstr>
      <vt:lpstr>项目目的和意义</vt:lpstr>
      <vt:lpstr>实施方案</vt:lpstr>
      <vt:lpstr>适用范围</vt:lpstr>
      <vt:lpstr>风险及处理预案</vt:lpstr>
      <vt:lpstr>开展条件</vt:lpstr>
      <vt:lpstr>知情同意书主要内容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J.W. Zhao</dc:creator>
  <cp:lastModifiedBy>wn</cp:lastModifiedBy>
  <cp:revision>2079</cp:revision>
  <cp:lastPrinted>2022-03-30T08:46:48Z</cp:lastPrinted>
  <dcterms:created xsi:type="dcterms:W3CDTF">2022-03-30T08:46:48Z</dcterms:created>
  <dcterms:modified xsi:type="dcterms:W3CDTF">2023-10-23T07:40:10Z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CF9731FC9E5E4AE482760401ADB7AAFF</vt:lpwstr>
  </property>
  <property fmtid="{D5CDD505-2E9C-101B-9397-08002B2CF9AE}" pid="3" name="KSOProductBuildVer">
    <vt:lpwstr>2052-3.3.1.5149</vt:lpwstr>
  </property>
</Properties>
</file>