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706" r:id="rId2"/>
    <p:sldId id="752" r:id="rId3"/>
    <p:sldId id="703" r:id="rId4"/>
    <p:sldId id="754" r:id="rId5"/>
    <p:sldId id="755" r:id="rId6"/>
    <p:sldId id="760" r:id="rId7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203864"/>
    <a:srgbClr val="2F3D54"/>
    <a:srgbClr val="003192"/>
    <a:srgbClr val="C00000"/>
    <a:srgbClr val="FFFBEF"/>
    <a:srgbClr val="FFF8E5"/>
    <a:srgbClr val="FFFFFF"/>
    <a:srgbClr val="FFFFE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6" autoAdjust="0"/>
    <p:restoredTop sz="89160" autoAdjust="0"/>
  </p:normalViewPr>
  <p:slideViewPr>
    <p:cSldViewPr snapToGrid="0">
      <p:cViewPr varScale="1">
        <p:scale>
          <a:sx n="100" d="100"/>
          <a:sy n="100" d="100"/>
        </p:scale>
        <p:origin x="132" y="84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44"/>
    </p:cViewPr>
  </p:sorterViewPr>
  <p:notesViewPr>
    <p:cSldViewPr snapToGrid="0">
      <p:cViewPr varScale="1">
        <p:scale>
          <a:sx n="71" d="100"/>
          <a:sy n="71" d="100"/>
        </p:scale>
        <p:origin x="15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94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5CC371-5C21-4121-88AD-51E7F5312E00}" type="datetimeFigureOut">
              <a:rPr lang="zh-CN" altLang="en-US" smtClean="0"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394" y="1241425"/>
            <a:ext cx="5954889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708DA46-F0D6-41CD-BAF7-7584A2C9C38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955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3DB786-849C-4C30-BA63-9D48E52960FA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0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2FD7B-B189-48D3-BE95-28F28F3CC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884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61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抬头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小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2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中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" y="142752"/>
            <a:ext cx="12191997" cy="585370"/>
          </a:xfrm>
        </p:spPr>
        <p:txBody>
          <a:bodyPr lIns="0" rIns="0">
            <a:noAutofit/>
          </a:bodyPr>
          <a:lstStyle>
            <a:lvl1pPr algn="ctr">
              <a:defRPr sz="36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大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752"/>
            <a:ext cx="12191999" cy="585370"/>
          </a:xfrm>
        </p:spPr>
        <p:txBody>
          <a:bodyPr lIns="0" rIns="0">
            <a:noAutofit/>
          </a:bodyPr>
          <a:lstStyle>
            <a:lvl1pPr algn="ctr">
              <a:defRPr sz="4000">
                <a:solidFill>
                  <a:srgbClr val="005DA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Shape 4"/>
          <p:cNvSpPr/>
          <p:nvPr userDrawn="1"/>
        </p:nvSpPr>
        <p:spPr>
          <a:xfrm>
            <a:off x="0" y="781574"/>
            <a:ext cx="12191999" cy="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algn="r">
              <a:defRPr sz="1800"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  <a:endParaRPr sz="2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-3" y="718381"/>
            <a:ext cx="12192003" cy="3318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288883" y="87682"/>
            <a:ext cx="2903117" cy="540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0" y="139173"/>
            <a:ext cx="12192000" cy="5853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9395976" y="64573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C99B-C92D-451D-B445-5A4B47CA56E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9020" y="3909721"/>
            <a:ext cx="61712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PI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汇报人：</a:t>
            </a:r>
          </a:p>
          <a:p>
            <a:pPr algn="ctr">
              <a:defRPr/>
            </a:pPr>
            <a:endParaRPr lang="zh-CN" altLang="en-US" sz="20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时间：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年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月</a:t>
            </a:r>
            <a:r>
              <a:rPr lang="en-US" altLang="zh-CN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日</a:t>
            </a: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algn="ctr">
              <a:defRPr/>
            </a:pPr>
            <a:endParaRPr lang="zh-CN" altLang="en-US" sz="2000" b="1" u="sng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8537" y="1406657"/>
            <a:ext cx="5074920" cy="135255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zh-CN" altLang="en-US" sz="8000" b="1" spc="15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333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3810" y="1032510"/>
            <a:ext cx="12195810" cy="2385060"/>
            <a:chOff x="-6" y="1337"/>
            <a:chExt cx="19206" cy="3756"/>
          </a:xfrm>
        </p:grpSpPr>
        <p:sp>
          <p:nvSpPr>
            <p:cNvPr id="6" name="Rectangle 3"/>
            <p:cNvSpPr/>
            <p:nvPr/>
          </p:nvSpPr>
          <p:spPr>
            <a:xfrm>
              <a:off x="96" y="1337"/>
              <a:ext cx="18971" cy="3757"/>
            </a:xfrm>
            <a:prstGeom prst="rect">
              <a:avLst/>
            </a:prstGeom>
            <a:gradFill>
              <a:gsLst>
                <a:gs pos="20000">
                  <a:srgbClr val="0070C0"/>
                </a:gs>
                <a:gs pos="70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5400" b="1" kern="1100" spc="1100" dirty="0">
                  <a:ln w="9525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项目名称</a:t>
              </a:r>
            </a:p>
          </p:txBody>
        </p:sp>
        <p:cxnSp>
          <p:nvCxnSpPr>
            <p:cNvPr id="8" name="Straight Connector 5"/>
            <p:cNvCxnSpPr/>
            <p:nvPr/>
          </p:nvCxnSpPr>
          <p:spPr>
            <a:xfrm>
              <a:off x="0" y="484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"/>
            <p:cNvCxnSpPr/>
            <p:nvPr/>
          </p:nvCxnSpPr>
          <p:spPr>
            <a:xfrm>
              <a:off x="0" y="1629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"/>
            <p:cNvCxnSpPr/>
            <p:nvPr/>
          </p:nvCxnSpPr>
          <p:spPr>
            <a:xfrm>
              <a:off x="0" y="1956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"/>
            <p:cNvCxnSpPr/>
            <p:nvPr/>
          </p:nvCxnSpPr>
          <p:spPr>
            <a:xfrm>
              <a:off x="-6" y="4494"/>
              <a:ext cx="19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567690" y="302895"/>
            <a:ext cx="1640840" cy="5511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复审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73" y="-157671"/>
            <a:ext cx="6187453" cy="1347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项目基本信息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3300" y="1324610"/>
            <a:ext cx="98926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400">
                <a:sym typeface="+mn-ea"/>
              </a:rPr>
              <a:t>项目名称：</a:t>
            </a:r>
            <a:endParaRPr lang="zh-CN" altLang="en-US" sz="2400"/>
          </a:p>
          <a:p>
            <a:pPr>
              <a:lnSpc>
                <a:spcPct val="200000"/>
              </a:lnSpc>
            </a:pPr>
            <a:r>
              <a:rPr lang="zh-CN" altLang="en-US" sz="2400">
                <a:sym typeface="+mn-ea"/>
              </a:rPr>
              <a:t>试验分期（适用于注册试验）：</a:t>
            </a:r>
          </a:p>
          <a:p>
            <a:pPr>
              <a:lnSpc>
                <a:spcPct val="200000"/>
              </a:lnSpc>
            </a:pPr>
            <a:r>
              <a:rPr lang="zh-CN" altLang="en-US" sz="2400">
                <a:sym typeface="+mn-ea"/>
              </a:rPr>
              <a:t>申办者</a:t>
            </a:r>
            <a:r>
              <a:rPr lang="en-US" altLang="zh-CN" sz="2400">
                <a:sym typeface="+mn-ea"/>
              </a:rPr>
              <a:t>/</a:t>
            </a:r>
            <a:r>
              <a:rPr lang="zh-CN" altLang="en-US" sz="2400">
                <a:sym typeface="+mn-ea"/>
              </a:rPr>
              <a:t>发起人：</a:t>
            </a:r>
            <a:r>
              <a:rPr lang="zh-CN" altLang="en-US" sz="2400">
                <a:sym typeface="Wingdings 2" panose="05020102010507070707" charset="0"/>
              </a:rPr>
              <a:t></a:t>
            </a:r>
            <a:r>
              <a:rPr lang="en-US" altLang="zh-CN" sz="2400">
                <a:sym typeface="+mn-ea"/>
              </a:rPr>
              <a:t>NMPA 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基金（</a:t>
            </a:r>
            <a:r>
              <a:rPr lang="zh-CN" altLang="en-US" sz="2400" u="sng">
                <a:sym typeface="Wingdings 2" panose="05020102010507070707" charset="0"/>
              </a:rPr>
              <a:t>名称</a:t>
            </a:r>
            <a:r>
              <a:rPr lang="zh-CN" altLang="en-US" sz="2400">
                <a:sym typeface="Wingdings 2" panose="05020102010507070707" charset="0"/>
              </a:rPr>
              <a:t>）</a:t>
            </a:r>
            <a:r>
              <a:rPr lang="en-US" altLang="zh-CN" sz="2400">
                <a:sym typeface="Wingdings 2" panose="05020102010507070707" charset="0"/>
              </a:rPr>
              <a:t></a:t>
            </a:r>
            <a:r>
              <a:rPr lang="zh-CN" altLang="en-US" sz="2400">
                <a:sym typeface="Wingdings 2" panose="05020102010507070707" charset="0"/>
              </a:rPr>
              <a:t>研究者</a:t>
            </a:r>
            <a:endParaRPr lang="zh-CN" altLang="en-US" sz="2400"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ym typeface="+mn-ea"/>
              </a:rPr>
              <a:t>组长单位：</a:t>
            </a:r>
          </a:p>
          <a:p>
            <a:pPr>
              <a:lnSpc>
                <a:spcPct val="2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200000"/>
              </a:lnSpc>
            </a:pPr>
            <a:r>
              <a:rPr lang="zh-CN" altLang="en-US" sz="2400">
                <a:sym typeface="+mn-ea"/>
              </a:rPr>
              <a:t>研究中心：北京积水潭医院</a:t>
            </a:r>
            <a:r>
              <a:rPr lang="en-US" altLang="zh-CN" sz="2400">
                <a:sym typeface="+mn-ea"/>
              </a:rPr>
              <a:t>   </a:t>
            </a:r>
            <a:r>
              <a:rPr lang="en-US" sz="2400">
                <a:sym typeface="+mn-ea"/>
              </a:rPr>
              <a:t>XXXX</a:t>
            </a:r>
            <a:r>
              <a:rPr lang="zh-CN" altLang="en-US" sz="2400">
                <a:sym typeface="+mn-ea"/>
              </a:rPr>
              <a:t>科</a:t>
            </a:r>
          </a:p>
          <a:p>
            <a:pPr>
              <a:lnSpc>
                <a:spcPct val="200000"/>
              </a:lnSpc>
            </a:pPr>
            <a:r>
              <a:rPr lang="zh-CN" altLang="en-US" sz="2400">
                <a:sym typeface="+mn-ea"/>
              </a:rPr>
              <a:t>主要研究者：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sym typeface="+mn-ea"/>
              </a:rPr>
              <a:t>初审信息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37895" y="1224280"/>
            <a:ext cx="936942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初审时间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获得审查意见时间</a:t>
            </a:r>
          </a:p>
          <a:p>
            <a:pPr marL="342900" indent="-342900" fontAlgn="auto">
              <a:lnSpc>
                <a:spcPct val="200000"/>
              </a:lnSpc>
              <a:spcAft>
                <a:spcPts val="600"/>
              </a:spcAft>
              <a:buFont typeface="Wingdings" panose="05000000000000000000" charset="0"/>
              <a:buChar char="n"/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初审意见涉及文件的名称及版本信息</a:t>
            </a:r>
          </a:p>
          <a:p>
            <a:pPr indent="410210" fontAlgn="auto">
              <a:lnSpc>
                <a:spcPct val="200000"/>
              </a:lnSpc>
              <a:spcAft>
                <a:spcPts val="600"/>
              </a:spcAft>
            </a:pP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针对初审意见的修改情况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28800" y="2240280"/>
          <a:ext cx="8532495" cy="260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初审意见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修改后</a:t>
                      </a:r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0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对初审意见未修改的原因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28800" y="3048000"/>
          <a:ext cx="853313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9505"/>
                <a:gridCol w="487362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初审意见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未修改原因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12"/>
            <a:ext cx="12192000" cy="68580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11883891" y="811176"/>
            <a:ext cx="308610" cy="1075055"/>
          </a:xfrm>
          <a:prstGeom prst="rect">
            <a:avLst/>
          </a:prstGeom>
        </p:spPr>
        <p:txBody>
          <a:bodyPr wrap="none" lIns="91428" tIns="45713" rIns="91428" bIns="45713">
            <a:spAutoFit/>
          </a:bodyPr>
          <a:lstStyle/>
          <a:p>
            <a:pPr algn="r"/>
            <a:endParaRPr lang="en-US" altLang="zh-CN" sz="6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7130" y="1930400"/>
            <a:ext cx="3425825" cy="222694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>
          <a:xfrm>
            <a:off x="8886825" y="2464435"/>
            <a:ext cx="2997200" cy="68199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4265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谢谢！</a:t>
            </a:r>
            <a:endParaRPr lang="zh-CN" altLang="en-US" sz="426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5079"/>
          <a:stretch>
            <a:fillRect/>
          </a:stretch>
        </p:blipFill>
        <p:spPr>
          <a:xfrm>
            <a:off x="-47625" y="1932940"/>
            <a:ext cx="3046730" cy="2202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15405" y="1936750"/>
            <a:ext cx="2371725" cy="2224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9211310" y="3146425"/>
            <a:ext cx="2672715" cy="215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8887037" y="3167803"/>
            <a:ext cx="2997200" cy="57065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en-US" altLang="zh-CN" sz="2135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WechatIMG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105" y="1917065"/>
            <a:ext cx="3400425" cy="225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" y="292967"/>
            <a:ext cx="6187453" cy="134721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/>
      </p:par>
    </p:tnLst>
    <p:bldLst>
      <p:bldP spid="48" grpId="0"/>
      <p:bldP spid="15" grpId="0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f8d323c-a661-497b-887d-182cc2fedd36}"/>
  <p:tag name="TABLE_ENDDRAG_ORIGIN_RECT" val="671*204"/>
  <p:tag name="TABLE_ENDDRAG_RECT" val="144*176*671*2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b3e8ebd-511e-4a41-8d91-eb20dac4701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aHei+FuturaL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107</Words>
  <Application>Microsoft Office PowerPoint</Application>
  <PresentationFormat>宽屏</PresentationFormat>
  <Paragraphs>33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黑体</vt:lpstr>
      <vt:lpstr>微软雅黑</vt:lpstr>
      <vt:lpstr>Arial</vt:lpstr>
      <vt:lpstr>Wingdings</vt:lpstr>
      <vt:lpstr>Wingdings 2</vt:lpstr>
      <vt:lpstr>Office 主题​​</vt:lpstr>
      <vt:lpstr>PowerPoint 演示文稿</vt:lpstr>
      <vt:lpstr>项目基本信息</vt:lpstr>
      <vt:lpstr>初审信息</vt:lpstr>
      <vt:lpstr>针对初审意见的修改情况</vt:lpstr>
      <vt:lpstr>对初审意见未修改的原因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J.W. Zhao</dc:creator>
  <cp:lastModifiedBy>wn</cp:lastModifiedBy>
  <cp:revision>2064</cp:revision>
  <cp:lastPrinted>2022-03-30T08:49:38Z</cp:lastPrinted>
  <dcterms:created xsi:type="dcterms:W3CDTF">2022-03-30T08:49:38Z</dcterms:created>
  <dcterms:modified xsi:type="dcterms:W3CDTF">2023-10-23T07:41:06Z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CF9731FC9E5E4AE482760401ADB7AAFF</vt:lpwstr>
  </property>
  <property fmtid="{D5CDD505-2E9C-101B-9397-08002B2CF9AE}" pid="3" name="KSOProductBuildVer">
    <vt:lpwstr>2052-3.3.1.5149</vt:lpwstr>
  </property>
</Properties>
</file>